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57" r:id="rId4"/>
    <p:sldId id="260" r:id="rId5"/>
    <p:sldId id="268" r:id="rId6"/>
    <p:sldId id="288" r:id="rId7"/>
    <p:sldId id="289" r:id="rId8"/>
    <p:sldId id="266" r:id="rId9"/>
    <p:sldId id="286" r:id="rId10"/>
    <p:sldId id="287" r:id="rId11"/>
    <p:sldId id="271" r:id="rId12"/>
    <p:sldId id="263" r:id="rId13"/>
    <p:sldId id="277" r:id="rId14"/>
    <p:sldId id="284" r:id="rId15"/>
    <p:sldId id="264" r:id="rId16"/>
    <p:sldId id="280" r:id="rId17"/>
    <p:sldId id="275" r:id="rId18"/>
    <p:sldId id="281" r:id="rId19"/>
    <p:sldId id="265" r:id="rId20"/>
    <p:sldId id="274" r:id="rId21"/>
    <p:sldId id="276" r:id="rId22"/>
    <p:sldId id="283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046066_鍾柏安" initials="1" lastIdx="1" clrIdx="0">
    <p:extLst>
      <p:ext uri="{19B8F6BF-5375-455C-9EA6-DF929625EA0E}">
        <p15:presenceInfo xmlns:p15="http://schemas.microsoft.com/office/powerpoint/2012/main" userId="11046066_鍾柏安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0066"/>
    <a:srgbClr val="A88000"/>
    <a:srgbClr val="08A7A3"/>
    <a:srgbClr val="0A987A"/>
    <a:srgbClr val="0CC099"/>
    <a:srgbClr val="9BE1EF"/>
    <a:srgbClr val="FF6600"/>
    <a:srgbClr val="68D1EE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8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73" y="5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68903-A768-46B1-B88C-F2AFE4F398D5}" type="datetimeFigureOut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9472-1710-4859-8788-7F89FA228A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29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9472-1710-4859-8788-7F89FA228AB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86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AFA79-05BB-49C8-A696-D53E648BA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138E37-146B-492C-8E1D-2421AFB89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C2319-C1B3-4974-A6D0-2D7EBF57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3804-1B5B-4011-A6D5-0A2F8ABED87D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9F8ED4-4F5D-448B-BF29-BA2639EC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69D91E-2547-4261-9DC7-BC014FD6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36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BED31-5804-46A9-8C85-87761FBA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637A3C-2056-468D-B29D-9F61CF261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FE78AA-284A-4B2A-8300-B996F5646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F9EF3C-6533-435F-A350-20F5C593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A0EE-2CAD-4A10-ACA5-B489DB80E108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EC342F-7A88-42FA-96B1-87431AE3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9DC841-E257-43A6-B15E-BE4D28EE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6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1F4C5-DFDC-4D29-9D9C-C30B5E9D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3034C0-9F29-4681-AD33-17619E681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A197D6-6302-4E47-8A06-15E9FD72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1C8A7-C3D8-40EE-BE72-9FBB97A5328E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3E9766-E8D9-4347-80E7-7CDE0D90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E8A87E-B026-47EA-B4D6-CFD122BD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7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487622-BF06-4959-9B5B-D06FFB69D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EAD117-320D-4131-A2A5-B9128625E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9D6A87-C152-4A70-9A39-371DF1C0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D8C1-0F96-4BDE-8367-EA9F6B490014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D6799F-1446-4416-A54B-AC2B56D2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59228A-CB59-44CC-98CD-BA071DE3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64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B1AC1-7A58-4E22-9F7C-D1FCC98D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3F252-45AD-4606-8C15-A9425EF6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0CF598-F5DE-44C9-89EF-94D6F0F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C54D-79A5-45A6-AAFC-5F5DB361DB8B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8C8F00-A2D9-48E9-A16E-6E97DD74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831E2-18F8-4732-A010-EC592D24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637A4-F7AB-4777-9944-4A7C556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9898E7-04F4-4DFC-877D-E5F2ABB6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3DA50A-99F0-4B40-B5C4-38582606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183-0237-4D9D-876B-7ECA8E81CE22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E25BDE-C2C6-4B8A-891C-1CC7FFFC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05B281-C838-4CB9-BE50-EBF264D8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28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230CC-F65E-464E-BCF3-DA0DE3D1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3CA9F-BDD4-4A77-A070-C5E2F1538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272A32-5E7E-4DA4-B01A-2A0EEF457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74943-8EF5-4926-9397-6B9E218F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8969-7BF9-4B46-9847-7DE1D6A413A0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7C77BB-F3CB-4070-8C20-ECABE3B4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783634-1C1E-429B-9DBE-FD528BBD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94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A8A86E-0D3F-4492-8C6B-0D74C173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05E8DB-CF9E-4160-916A-F15932093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C3ABCF-4A42-42FB-88EB-C5801807A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4D60A-4059-4C58-9593-23902A1F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B6492-C4D3-4DCE-9D08-EDE2E17F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7A209D-B323-4D5D-8406-A9C5297B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0DD6-0930-4FA6-9B42-CA0EA37ED05C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5BAA726-61AE-4429-8725-E1EBFAA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D5A1171-F759-4C93-9CEF-3A055E35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36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2EBB7-CB5C-4CEA-8D81-BC7D0D1E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89A924-DE4A-464F-BD44-D77295AB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10EBB-A9E7-4E8B-9015-9FFE5E99BD1F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DDD51F-DD64-4FCE-844A-6360E239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27D0D-70BC-4A77-8C63-2E5309FC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33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56C29-A23A-424E-A3A8-391A6B76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3AE4DA-B125-4D27-9931-D41EA365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20F9-B99C-4885-9F5F-862069BA158E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D88446-E069-4536-A678-7DC4B2F8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14AC11-67ED-4299-9C9E-80808601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874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17C2609-BEE2-4CF7-A0C8-386111FD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6A11-F36C-441F-88B8-15305A05A3E4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879697-F279-4C82-9FE0-A0E8884B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2BD846-A882-479C-BDE2-FA84A24F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953" y="6356349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79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21190-DE41-46A9-A850-EB37E017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A9B796-B59B-4EB5-8CE4-6411D8C27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06AF219-8489-4A31-B2B7-C4C0F858A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165249-90B8-4F8A-ACA0-BB6EA0C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2170-FFB0-4A1C-808A-1F5F93ADFEBC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3C90B7-3B4A-4B2C-9ABD-CAF94633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F1C4EE-A1BE-4FFE-B9DA-A76B9A5C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17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73A6D78-AC57-486A-9B3E-9AC5B185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3C692E-A716-4EFC-8FFD-28E9C916E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E0C808-477B-4029-B84F-96524D330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AC400-0ADB-470F-B662-C64B9200FA62}" type="datetime1">
              <a:rPr lang="zh-TW" altLang="en-US" smtClean="0"/>
              <a:t>2024/5/15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A9D54F-E34F-41AF-A9F4-C362E8D24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CD68D6-D054-4FDF-A73C-2D864EB63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0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microsoft.com/office/2007/relationships/hdphoto" Target="../media/hdphoto5.wdp"/><Relationship Id="rId4" Type="http://schemas.openxmlformats.org/officeDocument/2006/relationships/image" Target="../media/image27.png"/><Relationship Id="rId9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microsoft.com/office/2007/relationships/hdphoto" Target="../media/hdphoto9.wdp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E64665E-FADD-4570-920E-B56DABA32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82F1527-1322-4097-8615-6EAF56CE5DED}"/>
              </a:ext>
            </a:extLst>
          </p:cNvPr>
          <p:cNvSpPr txBox="1"/>
          <p:nvPr/>
        </p:nvSpPr>
        <p:spPr>
          <a:xfrm>
            <a:off x="1820993" y="827728"/>
            <a:ext cx="223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>
                <a:solidFill>
                  <a:srgbClr val="08A7A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MediMate</a:t>
            </a:r>
            <a:endParaRPr lang="zh-TW" altLang="en-US" sz="3200" b="1" dirty="0">
              <a:solidFill>
                <a:srgbClr val="08A7A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E014F4-204F-4DEF-BCAC-8FE29C644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417" y="193594"/>
            <a:ext cx="1853044" cy="18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產品與解決方案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485668" y="201001"/>
            <a:ext cx="65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altLang="zh-TW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產品與服務 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營運與營收</a:t>
            </a:r>
          </a:p>
        </p:txBody>
      </p:sp>
      <p:sp>
        <p:nvSpPr>
          <p:cNvPr id="37" name="圓角矩形 9">
            <a:extLst>
              <a:ext uri="{FF2B5EF4-FFF2-40B4-BE49-F238E27FC236}">
                <a16:creationId xmlns:a16="http://schemas.microsoft.com/office/drawing/2014/main" id="{553F55A4-F368-4945-8046-0751887136CC}"/>
              </a:ext>
            </a:extLst>
          </p:cNvPr>
          <p:cNvSpPr/>
          <p:nvPr/>
        </p:nvSpPr>
        <p:spPr>
          <a:xfrm>
            <a:off x="8210913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27C225-EE30-4638-A34E-43F83503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61935C-F6B3-406A-B5BE-24F4B8FAEF2A}"/>
              </a:ext>
            </a:extLst>
          </p:cNvPr>
          <p:cNvSpPr txBox="1"/>
          <p:nvPr/>
        </p:nvSpPr>
        <p:spPr>
          <a:xfrm>
            <a:off x="264993" y="4971898"/>
            <a:ext cx="1176116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年步入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高齡社會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歲以上之老年人口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，預計明年進入超高齡社會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歲以上之老年人口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由上表格可看出各高度發展國家也同樣面臨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人口結構老化的問題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；同時老化也意味著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勞動力的下降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64C4B53-C59E-4682-AD22-04E31A766C5C}"/>
              </a:ext>
            </a:extLst>
          </p:cNvPr>
          <p:cNvGrpSpPr/>
          <p:nvPr/>
        </p:nvGrpSpPr>
        <p:grpSpPr>
          <a:xfrm>
            <a:off x="2051339" y="1035554"/>
            <a:ext cx="8918379" cy="3732108"/>
            <a:chOff x="142734" y="1839390"/>
            <a:chExt cx="9003873" cy="3767885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729CAE9-B140-4478-82B2-7A38FCC0B123}"/>
                </a:ext>
              </a:extLst>
            </p:cNvPr>
            <p:cNvSpPr txBox="1"/>
            <p:nvPr/>
          </p:nvSpPr>
          <p:spPr>
            <a:xfrm>
              <a:off x="5266319" y="2742213"/>
              <a:ext cx="369332" cy="211825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年數據由低→高排序</a:t>
              </a:r>
              <a:r>
                <a:rPr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0560594-E7DD-4B62-81C7-98C835174822}"/>
                </a:ext>
              </a:extLst>
            </p:cNvPr>
            <p:cNvSpPr/>
            <p:nvPr/>
          </p:nvSpPr>
          <p:spPr>
            <a:xfrm>
              <a:off x="5595032" y="231192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EFAB1FC-79D8-402C-A308-A93E3AE6C942}"/>
                </a:ext>
              </a:extLst>
            </p:cNvPr>
            <p:cNvSpPr/>
            <p:nvPr/>
          </p:nvSpPr>
          <p:spPr>
            <a:xfrm>
              <a:off x="5595032" y="307513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CDFE62F-7649-4585-A5FB-111777E2B26E}"/>
                </a:ext>
              </a:extLst>
            </p:cNvPr>
            <p:cNvSpPr/>
            <p:nvPr/>
          </p:nvSpPr>
          <p:spPr>
            <a:xfrm>
              <a:off x="5595032" y="383834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F6745B2-A084-4E70-A834-19D5A446C9C6}"/>
                </a:ext>
              </a:extLst>
            </p:cNvPr>
            <p:cNvSpPr/>
            <p:nvPr/>
          </p:nvSpPr>
          <p:spPr>
            <a:xfrm>
              <a:off x="5595032" y="4601552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688E44BF-0BD7-45B8-9B4D-79B6314E98F4}"/>
                </a:ext>
              </a:extLst>
            </p:cNvPr>
            <p:cNvSpPr txBox="1"/>
            <p:nvPr/>
          </p:nvSpPr>
          <p:spPr>
            <a:xfrm>
              <a:off x="5654613" y="3496201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英　　國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A08BF91-D7F3-46F1-A105-2DA1C7BA71D1}"/>
                </a:ext>
              </a:extLst>
            </p:cNvPr>
            <p:cNvSpPr txBox="1"/>
            <p:nvPr/>
          </p:nvSpPr>
          <p:spPr>
            <a:xfrm>
              <a:off x="8016246" y="3496201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27.4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580D6EE5-D447-4792-BBC0-BE826308A297}"/>
                </a:ext>
              </a:extLst>
            </p:cNvPr>
            <p:cNvSpPr txBox="1"/>
            <p:nvPr/>
          </p:nvSpPr>
          <p:spPr>
            <a:xfrm>
              <a:off x="6931439" y="349620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18.7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2" name="chart">
              <a:extLst>
                <a:ext uri="{FF2B5EF4-FFF2-40B4-BE49-F238E27FC236}">
                  <a16:creationId xmlns:a16="http://schemas.microsoft.com/office/drawing/2014/main" id="{7A8CF656-448C-42FF-9A0C-6B4BCA86A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2008" y="3564127"/>
              <a:ext cx="224736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EFA0905-C33E-4160-A2BC-D6D6E37BBE4D}"/>
                </a:ext>
              </a:extLst>
            </p:cNvPr>
            <p:cNvSpPr txBox="1"/>
            <p:nvPr/>
          </p:nvSpPr>
          <p:spPr>
            <a:xfrm>
              <a:off x="5654613" y="3140884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韓　　國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915CECA-2EF5-4FB8-9D56-F1C90AC4675D}"/>
                </a:ext>
              </a:extLst>
            </p:cNvPr>
            <p:cNvSpPr txBox="1"/>
            <p:nvPr/>
          </p:nvSpPr>
          <p:spPr>
            <a:xfrm>
              <a:off x="8016246" y="3140884"/>
              <a:ext cx="578383" cy="28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46.4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86388A08-0F65-487F-B86C-E6B4AC831630}"/>
                </a:ext>
              </a:extLst>
            </p:cNvPr>
            <p:cNvSpPr txBox="1"/>
            <p:nvPr/>
          </p:nvSpPr>
          <p:spPr>
            <a:xfrm>
              <a:off x="6931439" y="3140884"/>
              <a:ext cx="664897" cy="323165"/>
            </a:xfrm>
            <a:prstGeom prst="homePlat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8" name="chart">
              <a:extLst>
                <a:ext uri="{FF2B5EF4-FFF2-40B4-BE49-F238E27FC236}">
                  <a16:creationId xmlns:a16="http://schemas.microsoft.com/office/drawing/2014/main" id="{4D34BB4D-97B1-423B-8585-94B266A7A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008" y="3199259"/>
              <a:ext cx="229978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DB47D625-7E1A-4716-9C1E-F20990CA2844}"/>
                </a:ext>
              </a:extLst>
            </p:cNvPr>
            <p:cNvSpPr txBox="1"/>
            <p:nvPr/>
          </p:nvSpPr>
          <p:spPr>
            <a:xfrm>
              <a:off x="5654613" y="4250200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德　　國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E26B190A-3853-4470-A56F-88D03FDBCCC0}"/>
                </a:ext>
              </a:extLst>
            </p:cNvPr>
            <p:cNvSpPr txBox="1"/>
            <p:nvPr/>
          </p:nvSpPr>
          <p:spPr>
            <a:xfrm>
              <a:off x="8016246" y="4250200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28.8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8DA7F4B0-DE28-40B5-BA93-5BEE3C01EB76}"/>
                </a:ext>
              </a:extLst>
            </p:cNvPr>
            <p:cNvSpPr txBox="1"/>
            <p:nvPr/>
          </p:nvSpPr>
          <p:spPr>
            <a:xfrm>
              <a:off x="6931439" y="4250200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22.1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2" name="chart">
              <a:extLst>
                <a:ext uri="{FF2B5EF4-FFF2-40B4-BE49-F238E27FC236}">
                  <a16:creationId xmlns:a16="http://schemas.microsoft.com/office/drawing/2014/main" id="{0317B95C-79CE-4680-8DB9-B748D48F6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008" y="4310346"/>
              <a:ext cx="227187" cy="1639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D98208C1-C2AB-4032-A714-B8E3D2284B52}"/>
                </a:ext>
              </a:extLst>
            </p:cNvPr>
            <p:cNvSpPr txBox="1"/>
            <p:nvPr/>
          </p:nvSpPr>
          <p:spPr>
            <a:xfrm>
              <a:off x="5654613" y="4627197"/>
              <a:ext cx="974593" cy="28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義  大 利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D71239A7-EDA0-4FDF-9866-AEB48BFC42A0}"/>
                </a:ext>
              </a:extLst>
            </p:cNvPr>
            <p:cNvSpPr txBox="1"/>
            <p:nvPr/>
          </p:nvSpPr>
          <p:spPr>
            <a:xfrm>
              <a:off x="8016246" y="4651036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33.8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96A58CA5-F52D-4EEB-90A6-3903F2B31C38}"/>
                </a:ext>
              </a:extLst>
            </p:cNvPr>
            <p:cNvSpPr txBox="1"/>
            <p:nvPr/>
          </p:nvSpPr>
          <p:spPr>
            <a:xfrm>
              <a:off x="6931439" y="4627197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23.8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6" name="chart">
              <a:extLst>
                <a:ext uri="{FF2B5EF4-FFF2-40B4-BE49-F238E27FC236}">
                  <a16:creationId xmlns:a16="http://schemas.microsoft.com/office/drawing/2014/main" id="{3623DBD7-4804-472F-BB3F-A6D9C781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2008" y="4712979"/>
              <a:ext cx="241347" cy="163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57EC33D8-F5D3-437D-ACAC-9AC187C52A50}"/>
                </a:ext>
              </a:extLst>
            </p:cNvPr>
            <p:cNvSpPr txBox="1"/>
            <p:nvPr/>
          </p:nvSpPr>
          <p:spPr>
            <a:xfrm>
              <a:off x="5654613" y="2743969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中華民國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603A8915-3E8A-49C3-862C-032A4123D6D9}"/>
                </a:ext>
              </a:extLst>
            </p:cNvPr>
            <p:cNvSpPr txBox="1"/>
            <p:nvPr/>
          </p:nvSpPr>
          <p:spPr>
            <a:xfrm>
              <a:off x="8016246" y="2743969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rgbClr val="D3481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43.6</a:t>
              </a:r>
              <a:endParaRPr lang="zh-TW" altLang="en-US" sz="1500" b="1" dirty="0">
                <a:solidFill>
                  <a:srgbClr val="D348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3CBBDD5D-6452-4069-AE10-8E074839B1FF}"/>
                </a:ext>
              </a:extLst>
            </p:cNvPr>
            <p:cNvSpPr txBox="1"/>
            <p:nvPr/>
          </p:nvSpPr>
          <p:spPr>
            <a:xfrm>
              <a:off x="6931439" y="2743969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rgbClr val="D3481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17.6</a:t>
              </a:r>
              <a:endParaRPr lang="zh-TW" altLang="en-US" sz="1500" b="1" dirty="0">
                <a:solidFill>
                  <a:srgbClr val="D348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0" name="chart">
              <a:extLst>
                <a:ext uri="{FF2B5EF4-FFF2-40B4-BE49-F238E27FC236}">
                  <a16:creationId xmlns:a16="http://schemas.microsoft.com/office/drawing/2014/main" id="{D8E47037-C430-4FB5-B231-60F2ED998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2008" y="2811895"/>
              <a:ext cx="235629" cy="1534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63B10A49-61AD-46CF-87A3-265A117E3B84}"/>
                </a:ext>
              </a:extLst>
            </p:cNvPr>
            <p:cNvSpPr txBox="1"/>
            <p:nvPr/>
          </p:nvSpPr>
          <p:spPr>
            <a:xfrm>
              <a:off x="5654613" y="5004191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　　本</a:t>
              </a: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9BF9662B-24FE-429C-9B41-C7DF4FD420C0}"/>
                </a:ext>
              </a:extLst>
            </p:cNvPr>
            <p:cNvSpPr txBox="1"/>
            <p:nvPr/>
          </p:nvSpPr>
          <p:spPr>
            <a:xfrm>
              <a:off x="8016246" y="500419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38.7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7C3C0F22-3AC8-4E90-982B-E4CD6F6F0E97}"/>
                </a:ext>
              </a:extLst>
            </p:cNvPr>
            <p:cNvSpPr txBox="1"/>
            <p:nvPr/>
          </p:nvSpPr>
          <p:spPr>
            <a:xfrm>
              <a:off x="6931439" y="500419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29.0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4" name="chart">
              <a:extLst>
                <a:ext uri="{FF2B5EF4-FFF2-40B4-BE49-F238E27FC236}">
                  <a16:creationId xmlns:a16="http://schemas.microsoft.com/office/drawing/2014/main" id="{C39AA3BF-010D-43FF-AA52-80ABBB60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22008" y="5090711"/>
              <a:ext cx="239781" cy="163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38536A72-66E7-404B-B284-5CEAC6B1F88C}"/>
                </a:ext>
              </a:extLst>
            </p:cNvPr>
            <p:cNvSpPr txBox="1"/>
            <p:nvPr/>
          </p:nvSpPr>
          <p:spPr>
            <a:xfrm>
              <a:off x="8016246" y="3873203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29.4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78E3C98-2CA7-478B-896C-BBCCF5CBD8E2}"/>
                </a:ext>
              </a:extLst>
            </p:cNvPr>
            <p:cNvSpPr txBox="1"/>
            <p:nvPr/>
          </p:nvSpPr>
          <p:spPr>
            <a:xfrm>
              <a:off x="6931439" y="3873203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21.0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A10EF573-9735-4D3C-B0CF-D3160E968950}"/>
                </a:ext>
              </a:extLst>
            </p:cNvPr>
            <p:cNvSpPr txBox="1"/>
            <p:nvPr/>
          </p:nvSpPr>
          <p:spPr>
            <a:xfrm>
              <a:off x="6931439" y="2348796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17.3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7" name="chart">
              <a:extLst>
                <a:ext uri="{FF2B5EF4-FFF2-40B4-BE49-F238E27FC236}">
                  <a16:creationId xmlns:a16="http://schemas.microsoft.com/office/drawing/2014/main" id="{BE2E1D96-F28F-404D-97EC-EB55F1D4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2008" y="3934990"/>
              <a:ext cx="227731" cy="1623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3BF0D60A-B11A-4500-9858-D82F06155A56}"/>
                </a:ext>
              </a:extLst>
            </p:cNvPr>
            <p:cNvSpPr txBox="1"/>
            <p:nvPr/>
          </p:nvSpPr>
          <p:spPr>
            <a:xfrm>
              <a:off x="5654613" y="3873203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法　　國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1E0F8C9E-5A8A-404D-9371-4FBC2255E07D}"/>
                </a:ext>
              </a:extLst>
            </p:cNvPr>
            <p:cNvSpPr txBox="1"/>
            <p:nvPr/>
          </p:nvSpPr>
          <p:spPr>
            <a:xfrm>
              <a:off x="5605053" y="1849264"/>
              <a:ext cx="1753304" cy="360973"/>
            </a:xfrm>
            <a:prstGeom prst="roundRect">
              <a:avLst/>
            </a:prstGeom>
            <a:solidFill>
              <a:srgbClr val="4C5E8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實際值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A95C186C-0915-417F-86D5-A663EC1004B4}"/>
                </a:ext>
              </a:extLst>
            </p:cNvPr>
            <p:cNvSpPr txBox="1"/>
            <p:nvPr/>
          </p:nvSpPr>
          <p:spPr>
            <a:xfrm>
              <a:off x="8016246" y="2348796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23.4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D8FFF271-7F2F-4A1E-A92C-D6456181DEB8}"/>
                </a:ext>
              </a:extLst>
            </p:cNvPr>
            <p:cNvSpPr/>
            <p:nvPr/>
          </p:nvSpPr>
          <p:spPr>
            <a:xfrm flipH="1" flipV="1">
              <a:off x="7161283" y="2202180"/>
              <a:ext cx="112552" cy="82437"/>
            </a:xfrm>
            <a:prstGeom prst="triangle">
              <a:avLst/>
            </a:prstGeom>
            <a:solidFill>
              <a:srgbClr val="4C5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78FE5D16-EEDF-4D09-B8BF-C611D322C344}"/>
                </a:ext>
              </a:extLst>
            </p:cNvPr>
            <p:cNvSpPr txBox="1"/>
            <p:nvPr/>
          </p:nvSpPr>
          <p:spPr>
            <a:xfrm>
              <a:off x="7483567" y="1839390"/>
              <a:ext cx="1635530" cy="360973"/>
            </a:xfrm>
            <a:prstGeom prst="roundRect">
              <a:avLst/>
            </a:prstGeom>
            <a:solidFill>
              <a:srgbClr val="4C5E8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2070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推估值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CA5017A-14A2-429B-A2B1-3DAD6CAB231C}"/>
                </a:ext>
              </a:extLst>
            </p:cNvPr>
            <p:cNvSpPr/>
            <p:nvPr/>
          </p:nvSpPr>
          <p:spPr>
            <a:xfrm flipH="1" flipV="1">
              <a:off x="8245056" y="2194104"/>
              <a:ext cx="112552" cy="95593"/>
            </a:xfrm>
            <a:prstGeom prst="triangle">
              <a:avLst/>
            </a:prstGeom>
            <a:solidFill>
              <a:srgbClr val="4C5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078EB763-8E72-45D5-A3E9-945BFBC0BDC6}"/>
                </a:ext>
              </a:extLst>
            </p:cNvPr>
            <p:cNvSpPr txBox="1"/>
            <p:nvPr/>
          </p:nvSpPr>
          <p:spPr>
            <a:xfrm>
              <a:off x="7348127" y="3914362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3B793D13-A858-49E7-BFD7-A67EDD0616FA}"/>
                </a:ext>
              </a:extLst>
            </p:cNvPr>
            <p:cNvSpPr txBox="1"/>
            <p:nvPr/>
          </p:nvSpPr>
          <p:spPr>
            <a:xfrm>
              <a:off x="7348127" y="4270679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27963CDA-F937-42D9-84D9-9F4DEF5430C9}"/>
                </a:ext>
              </a:extLst>
            </p:cNvPr>
            <p:cNvSpPr txBox="1"/>
            <p:nvPr/>
          </p:nvSpPr>
          <p:spPr>
            <a:xfrm>
              <a:off x="7348127" y="4663118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6143ACE0-E411-4A6A-B9B1-51CAE7A861C9}"/>
                </a:ext>
              </a:extLst>
            </p:cNvPr>
            <p:cNvSpPr txBox="1"/>
            <p:nvPr/>
          </p:nvSpPr>
          <p:spPr>
            <a:xfrm>
              <a:off x="7348127" y="3566350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C3DFCAB5-17E4-47F4-A0B0-21F78FD61FF5}"/>
                </a:ext>
              </a:extLst>
            </p:cNvPr>
            <p:cNvSpPr txBox="1"/>
            <p:nvPr/>
          </p:nvSpPr>
          <p:spPr>
            <a:xfrm>
              <a:off x="5654613" y="2348796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　　國</a:t>
              </a:r>
            </a:p>
          </p:txBody>
        </p:sp>
        <p:pic>
          <p:nvPicPr>
            <p:cNvPr id="70" name="chart">
              <a:extLst>
                <a:ext uri="{FF2B5EF4-FFF2-40B4-BE49-F238E27FC236}">
                  <a16:creationId xmlns:a16="http://schemas.microsoft.com/office/drawing/2014/main" id="{A513E8D2-BBB1-4F9A-9B09-6DDB798FF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22008" y="2432980"/>
              <a:ext cx="236991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F586900A-9539-4C82-BABB-DA3DD36C29CD}"/>
                </a:ext>
              </a:extLst>
            </p:cNvPr>
            <p:cNvSpPr txBox="1"/>
            <p:nvPr/>
          </p:nvSpPr>
          <p:spPr>
            <a:xfrm>
              <a:off x="8455392" y="2388959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(2060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B3E0323F-B036-4AB5-ADC6-BD3C9146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2734" y="2046902"/>
              <a:ext cx="5175953" cy="3560373"/>
            </a:xfrm>
            <a:prstGeom prst="rect">
              <a:avLst/>
            </a:prstGeom>
          </p:spPr>
        </p:pic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6043DD1-7F0D-4A75-94E5-E37545FA90A2}"/>
              </a:ext>
            </a:extLst>
          </p:cNvPr>
          <p:cNvSpPr txBox="1"/>
          <p:nvPr/>
        </p:nvSpPr>
        <p:spPr>
          <a:xfrm>
            <a:off x="55678" y="6572640"/>
            <a:ext cx="6054888" cy="274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資料來源：國家發展委員會、世界衛生組織（</a:t>
            </a:r>
            <a:r>
              <a:rPr lang="en-US" altLang="zh-TW" sz="12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sz="12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C96B10C-7E19-4848-8F3A-F1EA01AD5411}"/>
              </a:ext>
            </a:extLst>
          </p:cNvPr>
          <p:cNvSpPr/>
          <p:nvPr/>
        </p:nvSpPr>
        <p:spPr>
          <a:xfrm>
            <a:off x="264993" y="1176998"/>
            <a:ext cx="1370665" cy="12379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</a:p>
        </p:txBody>
      </p:sp>
    </p:spTree>
    <p:extLst>
      <p:ext uri="{BB962C8B-B14F-4D97-AF65-F5344CB8AC3E}">
        <p14:creationId xmlns:p14="http://schemas.microsoft.com/office/powerpoint/2010/main" val="387329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產品與解決方案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485668" y="201001"/>
            <a:ext cx="65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altLang="zh-TW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產品與服務 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營運與營收</a:t>
            </a:r>
          </a:p>
        </p:txBody>
      </p:sp>
      <p:sp>
        <p:nvSpPr>
          <p:cNvPr id="37" name="圓角矩形 9">
            <a:extLst>
              <a:ext uri="{FF2B5EF4-FFF2-40B4-BE49-F238E27FC236}">
                <a16:creationId xmlns:a16="http://schemas.microsoft.com/office/drawing/2014/main" id="{553F55A4-F368-4945-8046-0751887136CC}"/>
              </a:ext>
            </a:extLst>
          </p:cNvPr>
          <p:cNvSpPr/>
          <p:nvPr/>
        </p:nvSpPr>
        <p:spPr>
          <a:xfrm>
            <a:off x="8210913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27C225-EE30-4638-A34E-43F83503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6B8F5FBB-723B-4A18-B5D9-EF66F9598D07}"/>
              </a:ext>
            </a:extLst>
          </p:cNvPr>
          <p:cNvGrpSpPr/>
          <p:nvPr/>
        </p:nvGrpSpPr>
        <p:grpSpPr>
          <a:xfrm>
            <a:off x="2688786" y="1965659"/>
            <a:ext cx="8929473" cy="1050398"/>
            <a:chOff x="5138057" y="1828800"/>
            <a:chExt cx="6618513" cy="798286"/>
          </a:xfrm>
        </p:grpSpPr>
        <p:sp>
          <p:nvSpPr>
            <p:cNvPr id="84" name="圓角矩形 96">
              <a:extLst>
                <a:ext uri="{FF2B5EF4-FFF2-40B4-BE49-F238E27FC236}">
                  <a16:creationId xmlns:a16="http://schemas.microsoft.com/office/drawing/2014/main" id="{AB563BEA-BEBC-4545-BB9A-EB7CA59EAC17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97BC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降低銀髮族對於新技術的使用障礙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110A8FE4-7BAC-40A3-AB7C-AB4F821E3EB3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7BCDB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ED80337C-E00C-41BD-A7FA-EB0A96C9A2AF}"/>
              </a:ext>
            </a:extLst>
          </p:cNvPr>
          <p:cNvGrpSpPr/>
          <p:nvPr/>
        </p:nvGrpSpPr>
        <p:grpSpPr>
          <a:xfrm>
            <a:off x="2688786" y="3272273"/>
            <a:ext cx="8929473" cy="1050398"/>
            <a:chOff x="5138057" y="1828800"/>
            <a:chExt cx="6618513" cy="798286"/>
          </a:xfrm>
        </p:grpSpPr>
        <p:sp>
          <p:nvSpPr>
            <p:cNvPr id="87" name="圓角矩形 103">
              <a:extLst>
                <a:ext uri="{FF2B5EF4-FFF2-40B4-BE49-F238E27FC236}">
                  <a16:creationId xmlns:a16="http://schemas.microsoft.com/office/drawing/2014/main" id="{C891C9F2-257B-4A3E-B849-5C579D565D51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減少銀髮族對醫療保健與照顧服務的壓力</a:t>
              </a: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6535FA66-DC5A-4552-B7E4-DE63C3551E18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71663C95-0680-48A7-9F62-F7B9F97D0765}"/>
              </a:ext>
            </a:extLst>
          </p:cNvPr>
          <p:cNvGrpSpPr/>
          <p:nvPr/>
        </p:nvGrpSpPr>
        <p:grpSpPr>
          <a:xfrm>
            <a:off x="2688786" y="4578887"/>
            <a:ext cx="8929473" cy="1050398"/>
            <a:chOff x="5138057" y="1828800"/>
            <a:chExt cx="6618513" cy="798286"/>
          </a:xfrm>
        </p:grpSpPr>
        <p:sp>
          <p:nvSpPr>
            <p:cNvPr id="90" name="圓角矩形 106">
              <a:extLst>
                <a:ext uri="{FF2B5EF4-FFF2-40B4-BE49-F238E27FC236}">
                  <a16:creationId xmlns:a16="http://schemas.microsoft.com/office/drawing/2014/main" id="{929F8A4D-ACA9-4741-AB35-B09D69EA81EE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C794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銀髮族對於社會連接的問題以及其心理健康問題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46ADC33-CA16-43E3-A22B-726FC8A9F657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3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7949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AC1892BA-B743-43DA-826A-930BFF2F85C2}"/>
              </a:ext>
            </a:extLst>
          </p:cNvPr>
          <p:cNvGrpSpPr/>
          <p:nvPr/>
        </p:nvGrpSpPr>
        <p:grpSpPr>
          <a:xfrm>
            <a:off x="399463" y="2987693"/>
            <a:ext cx="1836021" cy="1987651"/>
            <a:chOff x="3608270" y="1734525"/>
            <a:chExt cx="2644912" cy="2863345"/>
          </a:xfrm>
        </p:grpSpPr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B281318C-558A-4760-8FEE-C7CFE986F2D2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113" name="右彎箭號 26">
                <a:extLst>
                  <a:ext uri="{FF2B5EF4-FFF2-40B4-BE49-F238E27FC236}">
                    <a16:creationId xmlns:a16="http://schemas.microsoft.com/office/drawing/2014/main" id="{406B1FA2-84F1-40D1-9EC7-A66E507DFD68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4" name="群組 113">
                <a:extLst>
                  <a:ext uri="{FF2B5EF4-FFF2-40B4-BE49-F238E27FC236}">
                    <a16:creationId xmlns:a16="http://schemas.microsoft.com/office/drawing/2014/main" id="{01139C73-0D10-46B4-9F99-9489DEB86B1B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115" name="圓角矩形 28">
                  <a:extLst>
                    <a:ext uri="{FF2B5EF4-FFF2-40B4-BE49-F238E27FC236}">
                      <a16:creationId xmlns:a16="http://schemas.microsoft.com/office/drawing/2014/main" id="{95CC2D79-08C8-42E6-AFD0-86E866BB5FFA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6" name="橢圓 115">
                  <a:extLst>
                    <a:ext uri="{FF2B5EF4-FFF2-40B4-BE49-F238E27FC236}">
                      <a16:creationId xmlns:a16="http://schemas.microsoft.com/office/drawing/2014/main" id="{FD5FADDF-C982-4C89-A238-7B3F3461B119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6D04D128-265A-418D-9F61-16078F1FF9CF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109" name="右彎箭號 22">
                <a:extLst>
                  <a:ext uri="{FF2B5EF4-FFF2-40B4-BE49-F238E27FC236}">
                    <a16:creationId xmlns:a16="http://schemas.microsoft.com/office/drawing/2014/main" id="{82901B68-9347-4638-8D47-3BB6CA8AB698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群組 109">
                <a:extLst>
                  <a:ext uri="{FF2B5EF4-FFF2-40B4-BE49-F238E27FC236}">
                    <a16:creationId xmlns:a16="http://schemas.microsoft.com/office/drawing/2014/main" id="{9252F073-3E78-41E7-912C-2683A1F11B8E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111" name="圓角矩形 24">
                  <a:extLst>
                    <a:ext uri="{FF2B5EF4-FFF2-40B4-BE49-F238E27FC236}">
                      <a16:creationId xmlns:a16="http://schemas.microsoft.com/office/drawing/2014/main" id="{A56616A6-E65F-40CB-A705-1A1F1BDEE8E2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2" name="橢圓 111">
                  <a:extLst>
                    <a:ext uri="{FF2B5EF4-FFF2-40B4-BE49-F238E27FC236}">
                      <a16:creationId xmlns:a16="http://schemas.microsoft.com/office/drawing/2014/main" id="{77F15882-A25D-49C3-9177-DB6F72D6B349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95" name="圓角矩形 7">
              <a:extLst>
                <a:ext uri="{FF2B5EF4-FFF2-40B4-BE49-F238E27FC236}">
                  <a16:creationId xmlns:a16="http://schemas.microsoft.com/office/drawing/2014/main" id="{F7EA12B7-D303-4A03-996C-504B62615B8B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圓角矩形 8">
              <a:extLst>
                <a:ext uri="{FF2B5EF4-FFF2-40B4-BE49-F238E27FC236}">
                  <a16:creationId xmlns:a16="http://schemas.microsoft.com/office/drawing/2014/main" id="{E78EEA12-4CA4-46F3-B900-B9BFB89EB913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圓角矩形 9">
              <a:extLst>
                <a:ext uri="{FF2B5EF4-FFF2-40B4-BE49-F238E27FC236}">
                  <a16:creationId xmlns:a16="http://schemas.microsoft.com/office/drawing/2014/main" id="{74958CC3-D427-43D1-AE52-940EC5697DD2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圓角矩形 10">
              <a:extLst>
                <a:ext uri="{FF2B5EF4-FFF2-40B4-BE49-F238E27FC236}">
                  <a16:creationId xmlns:a16="http://schemas.microsoft.com/office/drawing/2014/main" id="{3894FE7F-3E2C-426A-BCE2-7E06C8602BD1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圓角矩形 11">
              <a:extLst>
                <a:ext uri="{FF2B5EF4-FFF2-40B4-BE49-F238E27FC236}">
                  <a16:creationId xmlns:a16="http://schemas.microsoft.com/office/drawing/2014/main" id="{078BFDB5-2049-4163-A889-80922E9B861B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圓角矩形 12">
              <a:extLst>
                <a:ext uri="{FF2B5EF4-FFF2-40B4-BE49-F238E27FC236}">
                  <a16:creationId xmlns:a16="http://schemas.microsoft.com/office/drawing/2014/main" id="{2738908A-DE18-415E-93DC-3E19860DADC4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4F8E3CB2-A43C-49CF-BB0F-9ED33C0CC66F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E3791074-E33D-49C5-8F17-8EA7E217EDC5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>
              <a:extLst>
                <a:ext uri="{FF2B5EF4-FFF2-40B4-BE49-F238E27FC236}">
                  <a16:creationId xmlns:a16="http://schemas.microsoft.com/office/drawing/2014/main" id="{913E0EDB-CF0D-46BE-8F8B-86FA91936E57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C296B684-FFA0-47E7-9A1D-45F4832BA765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4E742831-B85C-4970-8C42-F286D8C62907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107" name="圓角矩形 20">
                <a:extLst>
                  <a:ext uri="{FF2B5EF4-FFF2-40B4-BE49-F238E27FC236}">
                    <a16:creationId xmlns:a16="http://schemas.microsoft.com/office/drawing/2014/main" id="{1B153324-F577-421A-B6E1-F9421722C4A4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8" name="圓角矩形 21">
                <a:extLst>
                  <a:ext uri="{FF2B5EF4-FFF2-40B4-BE49-F238E27FC236}">
                    <a16:creationId xmlns:a16="http://schemas.microsoft.com/office/drawing/2014/main" id="{43128D93-C0EB-4516-A0EC-8B3F74B59C43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6" name="圓角矩形 18">
              <a:extLst>
                <a:ext uri="{FF2B5EF4-FFF2-40B4-BE49-F238E27FC236}">
                  <a16:creationId xmlns:a16="http://schemas.microsoft.com/office/drawing/2014/main" id="{C1693E09-DE76-4D8B-8EDF-76E2BEE8B0FE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1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en-US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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2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主要使用對象</a:t>
            </a: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5B111BD-E956-46CE-ADEA-BAFF99EBE6DF}"/>
              </a:ext>
            </a:extLst>
          </p:cNvPr>
          <p:cNvGrpSpPr/>
          <p:nvPr/>
        </p:nvGrpSpPr>
        <p:grpSpPr>
          <a:xfrm>
            <a:off x="9975404" y="4607752"/>
            <a:ext cx="1836021" cy="1987651"/>
            <a:chOff x="3608270" y="1734525"/>
            <a:chExt cx="2644912" cy="286334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3C884610-02F2-413C-A023-D1A41B70B45A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63" name="右彎箭號 26">
                <a:extLst>
                  <a:ext uri="{FF2B5EF4-FFF2-40B4-BE49-F238E27FC236}">
                    <a16:creationId xmlns:a16="http://schemas.microsoft.com/office/drawing/2014/main" id="{E5016CEE-6B93-4414-8689-ADB1F46C1ABD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C5A4BF50-75D1-4AB6-A638-7D6D18B27E6D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65" name="圓角矩形 28">
                  <a:extLst>
                    <a:ext uri="{FF2B5EF4-FFF2-40B4-BE49-F238E27FC236}">
                      <a16:creationId xmlns:a16="http://schemas.microsoft.com/office/drawing/2014/main" id="{F627E8C9-19C0-4CE8-B725-21D7EA4928E7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6" name="橢圓 65">
                  <a:extLst>
                    <a:ext uri="{FF2B5EF4-FFF2-40B4-BE49-F238E27FC236}">
                      <a16:creationId xmlns:a16="http://schemas.microsoft.com/office/drawing/2014/main" id="{EB0A127B-AE20-4A20-BEE8-4691F5FF2491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7587CCD7-A7A4-4A36-8E1F-62990EC29390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59" name="右彎箭號 22">
                <a:extLst>
                  <a:ext uri="{FF2B5EF4-FFF2-40B4-BE49-F238E27FC236}">
                    <a16:creationId xmlns:a16="http://schemas.microsoft.com/office/drawing/2014/main" id="{FD00C2C7-A7E2-4604-8236-E0C396FBD46A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140549C0-49A6-4271-9761-273E50B61B85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61" name="圓角矩形 24">
                  <a:extLst>
                    <a:ext uri="{FF2B5EF4-FFF2-40B4-BE49-F238E27FC236}">
                      <a16:creationId xmlns:a16="http://schemas.microsoft.com/office/drawing/2014/main" id="{79C39ADB-E157-40CE-AD70-D29C1220BAA5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2" name="橢圓 61">
                  <a:extLst>
                    <a:ext uri="{FF2B5EF4-FFF2-40B4-BE49-F238E27FC236}">
                      <a16:creationId xmlns:a16="http://schemas.microsoft.com/office/drawing/2014/main" id="{166D28AC-4B5D-47FF-8441-047F25CE02FB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45" name="圓角矩形 7">
              <a:extLst>
                <a:ext uri="{FF2B5EF4-FFF2-40B4-BE49-F238E27FC236}">
                  <a16:creationId xmlns:a16="http://schemas.microsoft.com/office/drawing/2014/main" id="{1D0DF354-8CD4-4391-82D7-917085DFEE41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圓角矩形 8">
              <a:extLst>
                <a:ext uri="{FF2B5EF4-FFF2-40B4-BE49-F238E27FC236}">
                  <a16:creationId xmlns:a16="http://schemas.microsoft.com/office/drawing/2014/main" id="{89E04AF7-2994-4D64-969C-891B42F86F83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圓角矩形 9">
              <a:extLst>
                <a:ext uri="{FF2B5EF4-FFF2-40B4-BE49-F238E27FC236}">
                  <a16:creationId xmlns:a16="http://schemas.microsoft.com/office/drawing/2014/main" id="{3D433467-7CC3-4907-AE67-0455D5F5AE52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圓角矩形 10">
              <a:extLst>
                <a:ext uri="{FF2B5EF4-FFF2-40B4-BE49-F238E27FC236}">
                  <a16:creationId xmlns:a16="http://schemas.microsoft.com/office/drawing/2014/main" id="{8437A329-DC76-4B4F-8CD9-C57E4376303F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圓角矩形 11">
              <a:extLst>
                <a:ext uri="{FF2B5EF4-FFF2-40B4-BE49-F238E27FC236}">
                  <a16:creationId xmlns:a16="http://schemas.microsoft.com/office/drawing/2014/main" id="{96CD0B33-F696-43D3-A5AB-249ACDE446C8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圓角矩形 12">
              <a:extLst>
                <a:ext uri="{FF2B5EF4-FFF2-40B4-BE49-F238E27FC236}">
                  <a16:creationId xmlns:a16="http://schemas.microsoft.com/office/drawing/2014/main" id="{70837261-0620-4D4B-B68C-E574A29891E3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ABA10169-2637-4401-968D-B9EB780D9C69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19DFE370-CBAF-4642-BFBB-D77E311C0BFE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96AB3052-72E4-4D0E-B64D-59A836B26556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462928C4-D8B1-41C5-ADAA-1EDDA0092312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A4F34995-43E3-41AD-B0D1-C44BEAAE98CC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57" name="圓角矩形 20">
                <a:extLst>
                  <a:ext uri="{FF2B5EF4-FFF2-40B4-BE49-F238E27FC236}">
                    <a16:creationId xmlns:a16="http://schemas.microsoft.com/office/drawing/2014/main" id="{8A014DCD-5CEB-4135-81E2-735E0EEEEAFA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圓角矩形 21">
                <a:extLst>
                  <a:ext uri="{FF2B5EF4-FFF2-40B4-BE49-F238E27FC236}">
                    <a16:creationId xmlns:a16="http://schemas.microsoft.com/office/drawing/2014/main" id="{194441CB-05B3-4422-9F60-BB1F7FC948C3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6" name="圓角矩形 18">
              <a:extLst>
                <a:ext uri="{FF2B5EF4-FFF2-40B4-BE49-F238E27FC236}">
                  <a16:creationId xmlns:a16="http://schemas.microsoft.com/office/drawing/2014/main" id="{FDBC4BDB-5D16-4070-94CF-AD97F3AD8FBC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06126EB-F7EC-4361-851C-AEC9EF7646EE}"/>
              </a:ext>
            </a:extLst>
          </p:cNvPr>
          <p:cNvSpPr txBox="1"/>
          <p:nvPr/>
        </p:nvSpPr>
        <p:spPr>
          <a:xfrm>
            <a:off x="4859989" y="5403850"/>
            <a:ext cx="416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使用對象介紹  </a:t>
            </a:r>
            <a:r>
              <a:rPr lang="en-US" altLang="zh-TW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STP</a:t>
            </a:r>
            <a:r>
              <a:rPr lang="zh-TW" altLang="en-US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87515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主要使用對象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</a:t>
            </a:r>
            <a:endParaRPr lang="en-US" altLang="zh-TW" sz="4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890F32-8EED-491E-8B93-CDAB97A07CC3}"/>
              </a:ext>
            </a:extLst>
          </p:cNvPr>
          <p:cNvSpPr txBox="1"/>
          <p:nvPr/>
        </p:nvSpPr>
        <p:spPr>
          <a:xfrm>
            <a:off x="531658" y="140431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使用對象：</a:t>
            </a:r>
            <a:r>
              <a:rPr lang="zh-TW" altLang="en-US" sz="36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銀髮族長者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222FD3-A26A-4F52-80BC-F30EE8C1C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62" b="93359" l="9961" r="89844">
                        <a14:foregroundMark x1="32617" y1="15039" x2="36230" y2="31934"/>
                        <a14:foregroundMark x1="44727" y1="13281" x2="53418" y2="14160"/>
                        <a14:foregroundMark x1="60352" y1="10840" x2="64844" y2="20508"/>
                        <a14:foregroundMark x1="46777" y1="7520" x2="48047" y2="7227"/>
                        <a14:foregroundMark x1="48633" y1="5762" x2="48633" y2="5762"/>
                        <a14:foregroundMark x1="53711" y1="67480" x2="53711" y2="93359"/>
                        <a14:foregroundMark x1="32910" y1="27148" x2="32324" y2="313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24" y="2747042"/>
            <a:ext cx="3114675" cy="31146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群組 30">
            <a:extLst>
              <a:ext uri="{FF2B5EF4-FFF2-40B4-BE49-F238E27FC236}">
                <a16:creationId xmlns:a16="http://schemas.microsoft.com/office/drawing/2014/main" id="{C4823671-C292-497C-8176-BE527D1DBE86}"/>
              </a:ext>
            </a:extLst>
          </p:cNvPr>
          <p:cNvGrpSpPr/>
          <p:nvPr/>
        </p:nvGrpSpPr>
        <p:grpSpPr>
          <a:xfrm>
            <a:off x="3067600" y="2567191"/>
            <a:ext cx="2628720" cy="3432944"/>
            <a:chOff x="380880" y="1881360"/>
            <a:chExt cx="2628720" cy="3432944"/>
          </a:xfrm>
        </p:grpSpPr>
        <p:grpSp>
          <p:nvGrpSpPr>
            <p:cNvPr id="33" name="群組 10">
              <a:extLst>
                <a:ext uri="{FF2B5EF4-FFF2-40B4-BE49-F238E27FC236}">
                  <a16:creationId xmlns:a16="http://schemas.microsoft.com/office/drawing/2014/main" id="{615ABAB8-FC73-4CAC-8B99-4E9C8FB28DE8}"/>
                </a:ext>
              </a:extLst>
            </p:cNvPr>
            <p:cNvGrpSpPr/>
            <p:nvPr/>
          </p:nvGrpSpPr>
          <p:grpSpPr>
            <a:xfrm>
              <a:off x="380880" y="1881360"/>
              <a:ext cx="2628720" cy="3432944"/>
              <a:chOff x="380880" y="1881360"/>
              <a:chExt cx="2628720" cy="3432944"/>
            </a:xfrm>
          </p:grpSpPr>
          <p:sp>
            <p:nvSpPr>
              <p:cNvPr id="35" name="矩形 3">
                <a:extLst>
                  <a:ext uri="{FF2B5EF4-FFF2-40B4-BE49-F238E27FC236}">
                    <a16:creationId xmlns:a16="http://schemas.microsoft.com/office/drawing/2014/main" id="{DBF87C93-472B-427C-9FE2-BADBB3AE4D84}"/>
                  </a:ext>
                </a:extLst>
              </p:cNvPr>
              <p:cNvSpPr/>
              <p:nvPr/>
            </p:nvSpPr>
            <p:spPr>
              <a:xfrm>
                <a:off x="380880" y="2200320"/>
                <a:ext cx="2628720" cy="31139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760" dist="38160" dir="5400000" algn="t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lt1"/>
                  </a:solidFill>
                  <a:latin typeface="Arial"/>
                  <a:ea typeface="微軟正黑體"/>
                </a:endParaRPr>
              </a:p>
            </p:txBody>
          </p:sp>
          <p:sp>
            <p:nvSpPr>
              <p:cNvPr id="37" name="矩形 5">
                <a:extLst>
                  <a:ext uri="{FF2B5EF4-FFF2-40B4-BE49-F238E27FC236}">
                    <a16:creationId xmlns:a16="http://schemas.microsoft.com/office/drawing/2014/main" id="{C2C3B420-5DDE-4846-86E8-AEF7D287DAF0}"/>
                  </a:ext>
                </a:extLst>
              </p:cNvPr>
              <p:cNvSpPr/>
              <p:nvPr/>
            </p:nvSpPr>
            <p:spPr>
              <a:xfrm>
                <a:off x="380880" y="1881360"/>
                <a:ext cx="2628720" cy="6998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lt1"/>
                  </a:solidFill>
                  <a:latin typeface="Arial"/>
                  <a:ea typeface="微軟正黑體"/>
                </a:endParaRPr>
              </a:p>
            </p:txBody>
          </p:sp>
          <p:sp>
            <p:nvSpPr>
              <p:cNvPr id="38" name="矩形 6">
                <a:extLst>
                  <a:ext uri="{FF2B5EF4-FFF2-40B4-BE49-F238E27FC236}">
                    <a16:creationId xmlns:a16="http://schemas.microsoft.com/office/drawing/2014/main" id="{D87BDA46-EDE9-4957-B725-F9CB4762035E}"/>
                  </a:ext>
                </a:extLst>
              </p:cNvPr>
              <p:cNvSpPr/>
              <p:nvPr/>
            </p:nvSpPr>
            <p:spPr>
              <a:xfrm>
                <a:off x="380880" y="2681280"/>
                <a:ext cx="2628720" cy="453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720" rIns="90000" bIns="72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lt1"/>
                  </a:solidFill>
                  <a:latin typeface="Arial"/>
                  <a:ea typeface="微軟正黑體"/>
                </a:endParaRPr>
              </a:p>
            </p:txBody>
          </p:sp>
          <p:sp>
            <p:nvSpPr>
              <p:cNvPr id="60" name="矩形 9">
                <a:extLst>
                  <a:ext uri="{FF2B5EF4-FFF2-40B4-BE49-F238E27FC236}">
                    <a16:creationId xmlns:a16="http://schemas.microsoft.com/office/drawing/2014/main" id="{2CECC550-F844-4B76-9E5C-AAC8A5B23DD1}"/>
                  </a:ext>
                </a:extLst>
              </p:cNvPr>
              <p:cNvSpPr/>
              <p:nvPr/>
            </p:nvSpPr>
            <p:spPr>
              <a:xfrm>
                <a:off x="1142465" y="1895562"/>
                <a:ext cx="1104831" cy="644877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TW" altLang="en-US" sz="3600" b="1" strike="noStrike" spc="-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  <a:ea typeface="微軟正黑體"/>
                  </a:rPr>
                  <a:t>特點</a:t>
                </a:r>
                <a:endParaRPr lang="en-US" sz="3600" b="0" strike="noStrike" spc="-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endParaRPr>
              </a:p>
            </p:txBody>
          </p:sp>
        </p:grpSp>
        <p:sp>
          <p:nvSpPr>
            <p:cNvPr id="34" name="矩形 29">
              <a:extLst>
                <a:ext uri="{FF2B5EF4-FFF2-40B4-BE49-F238E27FC236}">
                  <a16:creationId xmlns:a16="http://schemas.microsoft.com/office/drawing/2014/main" id="{3614E280-1518-44C2-8BC5-29E99F045980}"/>
                </a:ext>
              </a:extLst>
            </p:cNvPr>
            <p:cNvSpPr/>
            <p:nvPr/>
          </p:nvSpPr>
          <p:spPr>
            <a:xfrm>
              <a:off x="396480" y="2817360"/>
              <a:ext cx="2613119" cy="22389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 marL="343080" indent="-343080">
                <a:lnSpc>
                  <a:spcPct val="150000"/>
                </a:lnSpc>
                <a:buClr>
                  <a:schemeClr val="accent1">
                    <a:lumMod val="50000"/>
                  </a:schemeClr>
                </a:buClr>
                <a:buFont typeface="Wingdings" charset="2"/>
                <a:buChar char=""/>
              </a:pPr>
              <a:r>
                <a:rPr lang="zh-TW" altLang="en-US" sz="2400" b="1" strike="noStrike" spc="-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軟正黑體"/>
                </a:rPr>
                <a:t>可能有</a:t>
              </a:r>
              <a:r>
                <a:rPr lang="zh-TW" altLang="en-US" sz="2400" b="1" strike="noStrike" spc="-1" dirty="0">
                  <a:solidFill>
                    <a:srgbClr val="FF0000"/>
                  </a:solidFill>
                  <a:latin typeface="Arial"/>
                  <a:ea typeface="微軟正黑體"/>
                </a:rPr>
                <a:t>健康問題</a:t>
              </a:r>
              <a:r>
                <a:rPr lang="zh-TW" altLang="en-US" sz="2400" b="1" strike="noStrike" spc="-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軟正黑體"/>
                </a:rPr>
                <a:t>，如慢性病</a:t>
              </a:r>
              <a:endParaRPr lang="en-US" altLang="zh-TW" sz="2400" b="1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微軟正黑體"/>
              </a:endParaRPr>
            </a:p>
            <a:p>
              <a:pPr marL="343080" indent="-343080">
                <a:lnSpc>
                  <a:spcPct val="150000"/>
                </a:lnSpc>
                <a:buClr>
                  <a:schemeClr val="accent1">
                    <a:lumMod val="50000"/>
                  </a:schemeClr>
                </a:buClr>
                <a:buFont typeface="Wingdings" charset="2"/>
                <a:buChar char=""/>
              </a:pPr>
              <a:r>
                <a:rPr lang="zh-TW" altLang="en-US" sz="2400" b="1" spc="-1" dirty="0">
                  <a:solidFill>
                    <a:srgbClr val="FF0000"/>
                  </a:solidFill>
                  <a:latin typeface="Arial"/>
                  <a:ea typeface="微軟正黑體"/>
                </a:rPr>
                <a:t>心理狀態</a:t>
              </a:r>
              <a:r>
                <a:rPr lang="zh-TW" altLang="en-US" sz="2400" b="1" spc="-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軟正黑體"/>
                </a:rPr>
                <a:t>感覺孤獨、焦慮等</a:t>
              </a:r>
              <a:endParaRPr lang="en-US" altLang="zh-TW" sz="2400" b="1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微軟正黑體"/>
              </a:endParaRPr>
            </a:p>
          </p:txBody>
        </p:sp>
      </p:grpSp>
      <p:grpSp>
        <p:nvGrpSpPr>
          <p:cNvPr id="61" name="群組 30">
            <a:extLst>
              <a:ext uri="{FF2B5EF4-FFF2-40B4-BE49-F238E27FC236}">
                <a16:creationId xmlns:a16="http://schemas.microsoft.com/office/drawing/2014/main" id="{B0107522-003D-46AF-AC03-600C580078FC}"/>
              </a:ext>
            </a:extLst>
          </p:cNvPr>
          <p:cNvGrpSpPr/>
          <p:nvPr/>
        </p:nvGrpSpPr>
        <p:grpSpPr>
          <a:xfrm>
            <a:off x="6022222" y="2567191"/>
            <a:ext cx="2628720" cy="3728388"/>
            <a:chOff x="380880" y="1881360"/>
            <a:chExt cx="2628720" cy="3728388"/>
          </a:xfrm>
        </p:grpSpPr>
        <p:grpSp>
          <p:nvGrpSpPr>
            <p:cNvPr id="62" name="群組 10">
              <a:extLst>
                <a:ext uri="{FF2B5EF4-FFF2-40B4-BE49-F238E27FC236}">
                  <a16:creationId xmlns:a16="http://schemas.microsoft.com/office/drawing/2014/main" id="{E86C5C7F-70B0-4CE7-BB6F-0AC6CB00175B}"/>
                </a:ext>
              </a:extLst>
            </p:cNvPr>
            <p:cNvGrpSpPr/>
            <p:nvPr/>
          </p:nvGrpSpPr>
          <p:grpSpPr>
            <a:xfrm>
              <a:off x="380880" y="1881360"/>
              <a:ext cx="2628720" cy="3432942"/>
              <a:chOff x="380880" y="1881360"/>
              <a:chExt cx="2628720" cy="3432942"/>
            </a:xfrm>
          </p:grpSpPr>
          <p:sp>
            <p:nvSpPr>
              <p:cNvPr id="64" name="矩形 3">
                <a:extLst>
                  <a:ext uri="{FF2B5EF4-FFF2-40B4-BE49-F238E27FC236}">
                    <a16:creationId xmlns:a16="http://schemas.microsoft.com/office/drawing/2014/main" id="{9A62087D-EFA7-4357-8737-0CD03542C92B}"/>
                  </a:ext>
                </a:extLst>
              </p:cNvPr>
              <p:cNvSpPr/>
              <p:nvPr/>
            </p:nvSpPr>
            <p:spPr>
              <a:xfrm>
                <a:off x="380880" y="2200319"/>
                <a:ext cx="2628720" cy="31139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760" dist="38160" dir="5400000" algn="t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lt1"/>
                  </a:solidFill>
                  <a:latin typeface="Arial"/>
                  <a:ea typeface="微軟正黑體"/>
                </a:endParaRPr>
              </a:p>
            </p:txBody>
          </p:sp>
          <p:sp>
            <p:nvSpPr>
              <p:cNvPr id="65" name="矩形 5">
                <a:extLst>
                  <a:ext uri="{FF2B5EF4-FFF2-40B4-BE49-F238E27FC236}">
                    <a16:creationId xmlns:a16="http://schemas.microsoft.com/office/drawing/2014/main" id="{DB7A795C-3839-4D6E-AFE1-D86CDE6FC8C0}"/>
                  </a:ext>
                </a:extLst>
              </p:cNvPr>
              <p:cNvSpPr/>
              <p:nvPr/>
            </p:nvSpPr>
            <p:spPr>
              <a:xfrm>
                <a:off x="380880" y="1881360"/>
                <a:ext cx="2628720" cy="699840"/>
              </a:xfrm>
              <a:prstGeom prst="rect">
                <a:avLst/>
              </a:prstGeom>
              <a:solidFill>
                <a:srgbClr val="0CC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lt1"/>
                  </a:solidFill>
                  <a:latin typeface="Arial"/>
                  <a:ea typeface="微軟正黑體"/>
                </a:endParaRPr>
              </a:p>
            </p:txBody>
          </p:sp>
          <p:sp>
            <p:nvSpPr>
              <p:cNvPr id="66" name="矩形 6">
                <a:extLst>
                  <a:ext uri="{FF2B5EF4-FFF2-40B4-BE49-F238E27FC236}">
                    <a16:creationId xmlns:a16="http://schemas.microsoft.com/office/drawing/2014/main" id="{E37F5B68-A235-41B9-9B38-0A965FEB891B}"/>
                  </a:ext>
                </a:extLst>
              </p:cNvPr>
              <p:cNvSpPr/>
              <p:nvPr/>
            </p:nvSpPr>
            <p:spPr>
              <a:xfrm>
                <a:off x="380880" y="2681280"/>
                <a:ext cx="2628720" cy="45360"/>
              </a:xfrm>
              <a:prstGeom prst="rect">
                <a:avLst/>
              </a:prstGeom>
              <a:solidFill>
                <a:srgbClr val="0CC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720" rIns="90000" bIns="72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lt1"/>
                  </a:solidFill>
                  <a:latin typeface="Arial"/>
                  <a:ea typeface="微軟正黑體"/>
                </a:endParaRPr>
              </a:p>
            </p:txBody>
          </p:sp>
          <p:sp>
            <p:nvSpPr>
              <p:cNvPr id="67" name="矩形 9">
                <a:extLst>
                  <a:ext uri="{FF2B5EF4-FFF2-40B4-BE49-F238E27FC236}">
                    <a16:creationId xmlns:a16="http://schemas.microsoft.com/office/drawing/2014/main" id="{A6E514C0-4EB2-4FC5-8525-FEE5A908563E}"/>
                  </a:ext>
                </a:extLst>
              </p:cNvPr>
              <p:cNvSpPr/>
              <p:nvPr/>
            </p:nvSpPr>
            <p:spPr>
              <a:xfrm>
                <a:off x="1142465" y="1895562"/>
                <a:ext cx="1104831" cy="644877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TW" altLang="en-US" sz="3600" b="1" strike="noStrike" spc="-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  <a:ea typeface="微軟正黑體"/>
                  </a:rPr>
                  <a:t>需求</a:t>
                </a:r>
                <a:endParaRPr lang="en-US" sz="3600" b="0" strike="noStrike" spc="-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endParaRPr>
              </a:p>
            </p:txBody>
          </p:sp>
        </p:grpSp>
        <p:sp>
          <p:nvSpPr>
            <p:cNvPr id="63" name="矩形 29">
              <a:extLst>
                <a:ext uri="{FF2B5EF4-FFF2-40B4-BE49-F238E27FC236}">
                  <a16:creationId xmlns:a16="http://schemas.microsoft.com/office/drawing/2014/main" id="{F000CFC0-1DDE-4CCD-AD21-319B843C632C}"/>
                </a:ext>
              </a:extLst>
            </p:cNvPr>
            <p:cNvSpPr/>
            <p:nvPr/>
          </p:nvSpPr>
          <p:spPr>
            <a:xfrm>
              <a:off x="396480" y="2817360"/>
              <a:ext cx="2613119" cy="279238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 marL="343080" indent="-34308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charset="2"/>
                <a:buChar char=""/>
              </a:pPr>
              <a:r>
                <a:rPr lang="zh-TW" altLang="en-US" sz="2400" b="1" spc="-1" dirty="0">
                  <a:solidFill>
                    <a:srgbClr val="FF0000"/>
                  </a:solidFill>
                  <a:latin typeface="Arial"/>
                  <a:ea typeface="微軟正黑體"/>
                </a:rPr>
                <a:t>陪伴照護需求</a:t>
              </a:r>
              <a:endParaRPr lang="en-US" altLang="zh-TW" sz="2400" b="1" spc="-1" dirty="0">
                <a:solidFill>
                  <a:srgbClr val="FF0000"/>
                </a:solidFill>
                <a:latin typeface="Arial"/>
                <a:ea typeface="微軟正黑體"/>
              </a:endParaRPr>
            </a:p>
            <a:p>
              <a:pPr marL="343080" indent="-34308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charset="2"/>
                <a:buChar char=""/>
              </a:pPr>
              <a:r>
                <a:rPr lang="zh-TW" altLang="en-US" sz="2400" b="1" spc="-1" dirty="0">
                  <a:solidFill>
                    <a:srgbClr val="0A987A"/>
                  </a:solidFill>
                  <a:latin typeface="Arial"/>
                  <a:ea typeface="微軟正黑體"/>
                </a:rPr>
                <a:t>易用性</a:t>
              </a:r>
              <a:endParaRPr lang="en-US" altLang="zh-TW" sz="2400" b="1" spc="-1" dirty="0">
                <a:solidFill>
                  <a:srgbClr val="0A987A"/>
                </a:solidFill>
                <a:latin typeface="Arial"/>
                <a:ea typeface="微軟正黑體"/>
              </a:endParaRPr>
            </a:p>
            <a:p>
              <a:pPr marL="343080" indent="-34308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charset="2"/>
                <a:buChar char=""/>
              </a:pPr>
              <a:r>
                <a:rPr lang="zh-TW" altLang="en-US" sz="2400" b="1" spc="-1" dirty="0">
                  <a:solidFill>
                    <a:srgbClr val="FF0000"/>
                  </a:solidFill>
                  <a:latin typeface="Arial"/>
                  <a:ea typeface="微軟正黑體"/>
                </a:rPr>
                <a:t>增強生活品質</a:t>
              </a:r>
              <a:endParaRPr lang="en-US" altLang="zh-TW" sz="2400" b="1" spc="-1" dirty="0">
                <a:solidFill>
                  <a:srgbClr val="FF0000"/>
                </a:solidFill>
                <a:latin typeface="Arial"/>
                <a:ea typeface="微軟正黑體"/>
              </a:endParaRPr>
            </a:p>
            <a:p>
              <a:pPr marL="343080" indent="-34308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charset="2"/>
                <a:buChar char=""/>
              </a:pPr>
              <a:r>
                <a:rPr lang="zh-TW" altLang="en-US" sz="2400" b="1" spc="-1" dirty="0">
                  <a:solidFill>
                    <a:srgbClr val="0A987A"/>
                  </a:solidFill>
                  <a:latin typeface="Arial"/>
                  <a:ea typeface="微軟正黑體"/>
                </a:rPr>
                <a:t>個性化服務</a:t>
              </a:r>
              <a:endParaRPr lang="en-US" altLang="zh-TW" sz="2400" b="1" spc="-1" dirty="0">
                <a:solidFill>
                  <a:srgbClr val="0A987A"/>
                </a:solidFill>
                <a:latin typeface="Arial"/>
                <a:ea typeface="微軟正黑體"/>
              </a:endParaRPr>
            </a:p>
            <a:p>
              <a:pPr marL="343080" indent="-34308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charset="2"/>
                <a:buChar char=""/>
              </a:pPr>
              <a:endParaRPr lang="en-US" altLang="zh-TW" sz="2400" b="1" spc="-1" dirty="0">
                <a:solidFill>
                  <a:srgbClr val="0A987A"/>
                </a:solidFill>
                <a:latin typeface="Arial"/>
                <a:ea typeface="微軟正黑體"/>
              </a:endParaRPr>
            </a:p>
          </p:txBody>
        </p:sp>
      </p:grpSp>
      <p:grpSp>
        <p:nvGrpSpPr>
          <p:cNvPr id="68" name="群組 30">
            <a:extLst>
              <a:ext uri="{FF2B5EF4-FFF2-40B4-BE49-F238E27FC236}">
                <a16:creationId xmlns:a16="http://schemas.microsoft.com/office/drawing/2014/main" id="{A4C1DBBC-68DD-4301-ABCA-C77AFC9C3E1C}"/>
              </a:ext>
            </a:extLst>
          </p:cNvPr>
          <p:cNvGrpSpPr/>
          <p:nvPr/>
        </p:nvGrpSpPr>
        <p:grpSpPr>
          <a:xfrm>
            <a:off x="8976844" y="2567191"/>
            <a:ext cx="2628720" cy="3432942"/>
            <a:chOff x="380880" y="1881360"/>
            <a:chExt cx="2628720" cy="3432942"/>
          </a:xfrm>
        </p:grpSpPr>
        <p:grpSp>
          <p:nvGrpSpPr>
            <p:cNvPr id="69" name="群組 10">
              <a:extLst>
                <a:ext uri="{FF2B5EF4-FFF2-40B4-BE49-F238E27FC236}">
                  <a16:creationId xmlns:a16="http://schemas.microsoft.com/office/drawing/2014/main" id="{D2CD9190-A67F-406D-A767-83120BF4176A}"/>
                </a:ext>
              </a:extLst>
            </p:cNvPr>
            <p:cNvGrpSpPr/>
            <p:nvPr/>
          </p:nvGrpSpPr>
          <p:grpSpPr>
            <a:xfrm>
              <a:off x="380880" y="1881360"/>
              <a:ext cx="2628720" cy="3432942"/>
              <a:chOff x="380880" y="1881360"/>
              <a:chExt cx="2628720" cy="3432942"/>
            </a:xfrm>
          </p:grpSpPr>
          <p:sp>
            <p:nvSpPr>
              <p:cNvPr id="71" name="矩形 3">
                <a:extLst>
                  <a:ext uri="{FF2B5EF4-FFF2-40B4-BE49-F238E27FC236}">
                    <a16:creationId xmlns:a16="http://schemas.microsoft.com/office/drawing/2014/main" id="{0F620C9C-3982-46D9-BAB9-E85C885F6563}"/>
                  </a:ext>
                </a:extLst>
              </p:cNvPr>
              <p:cNvSpPr/>
              <p:nvPr/>
            </p:nvSpPr>
            <p:spPr>
              <a:xfrm>
                <a:off x="380880" y="2200320"/>
                <a:ext cx="2628720" cy="311398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760" dist="38160" dir="5400000" algn="t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 dirty="0">
                  <a:solidFill>
                    <a:schemeClr val="lt1"/>
                  </a:solidFill>
                  <a:latin typeface="Arial"/>
                  <a:ea typeface="微軟正黑體"/>
                </a:endParaRPr>
              </a:p>
            </p:txBody>
          </p:sp>
          <p:sp>
            <p:nvSpPr>
              <p:cNvPr id="72" name="矩形 5">
                <a:extLst>
                  <a:ext uri="{FF2B5EF4-FFF2-40B4-BE49-F238E27FC236}">
                    <a16:creationId xmlns:a16="http://schemas.microsoft.com/office/drawing/2014/main" id="{BF311A88-9691-42CF-B85B-A153792EC119}"/>
                  </a:ext>
                </a:extLst>
              </p:cNvPr>
              <p:cNvSpPr/>
              <p:nvPr/>
            </p:nvSpPr>
            <p:spPr>
              <a:xfrm>
                <a:off x="380880" y="1881360"/>
                <a:ext cx="2628720" cy="69984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lt1"/>
                  </a:solidFill>
                  <a:latin typeface="Arial"/>
                  <a:ea typeface="微軟正黑體"/>
                </a:endParaRPr>
              </a:p>
            </p:txBody>
          </p:sp>
          <p:sp>
            <p:nvSpPr>
              <p:cNvPr id="73" name="矩形 6">
                <a:extLst>
                  <a:ext uri="{FF2B5EF4-FFF2-40B4-BE49-F238E27FC236}">
                    <a16:creationId xmlns:a16="http://schemas.microsoft.com/office/drawing/2014/main" id="{63664C16-1025-437D-86D1-4586B8EABDED}"/>
                  </a:ext>
                </a:extLst>
              </p:cNvPr>
              <p:cNvSpPr/>
              <p:nvPr/>
            </p:nvSpPr>
            <p:spPr>
              <a:xfrm>
                <a:off x="380880" y="2681280"/>
                <a:ext cx="2628720" cy="4536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720" rIns="90000" bIns="72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lt1"/>
                  </a:solidFill>
                  <a:latin typeface="Arial"/>
                  <a:ea typeface="微軟正黑體"/>
                </a:endParaRPr>
              </a:p>
            </p:txBody>
          </p:sp>
          <p:sp>
            <p:nvSpPr>
              <p:cNvPr id="74" name="矩形 9">
                <a:extLst>
                  <a:ext uri="{FF2B5EF4-FFF2-40B4-BE49-F238E27FC236}">
                    <a16:creationId xmlns:a16="http://schemas.microsoft.com/office/drawing/2014/main" id="{F811C1D5-3296-4C60-AC65-FFE7C2D8D7D4}"/>
                  </a:ext>
                </a:extLst>
              </p:cNvPr>
              <p:cNvSpPr/>
              <p:nvPr/>
            </p:nvSpPr>
            <p:spPr>
              <a:xfrm>
                <a:off x="680934" y="1895562"/>
                <a:ext cx="2027904" cy="644877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TW" altLang="en-US" sz="3600" b="1" spc="-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  <a:ea typeface="微軟正黑體"/>
                  </a:rPr>
                  <a:t>定位</a:t>
                </a:r>
                <a:r>
                  <a:rPr lang="zh-TW" altLang="en-US" sz="3600" b="1" strike="noStrike" spc="-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  <a:ea typeface="微軟正黑體"/>
                  </a:rPr>
                  <a:t>原因</a:t>
                </a:r>
                <a:endParaRPr lang="en-US" sz="3600" b="0" strike="noStrike" spc="-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endParaRPr>
              </a:p>
            </p:txBody>
          </p:sp>
        </p:grpSp>
        <p:sp>
          <p:nvSpPr>
            <p:cNvPr id="70" name="矩形 29">
              <a:extLst>
                <a:ext uri="{FF2B5EF4-FFF2-40B4-BE49-F238E27FC236}">
                  <a16:creationId xmlns:a16="http://schemas.microsoft.com/office/drawing/2014/main" id="{30BA007F-B6C0-45B4-BFBF-9B293B0EBAE2}"/>
                </a:ext>
              </a:extLst>
            </p:cNvPr>
            <p:cNvSpPr/>
            <p:nvPr/>
          </p:nvSpPr>
          <p:spPr>
            <a:xfrm>
              <a:off x="396480" y="2817360"/>
              <a:ext cx="2613119" cy="22389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 marL="343080" indent="-343080">
                <a:lnSpc>
                  <a:spcPct val="150000"/>
                </a:lnSpc>
                <a:buClr>
                  <a:schemeClr val="accent5">
                    <a:lumMod val="75000"/>
                  </a:schemeClr>
                </a:buClr>
                <a:buFont typeface="Wingdings" charset="2"/>
                <a:buChar char=""/>
              </a:pPr>
              <a:r>
                <a:rPr lang="zh-TW" altLang="en-US" sz="2400" b="1" spc="-1" dirty="0">
                  <a:solidFill>
                    <a:srgbClr val="0070C0"/>
                  </a:solidFill>
                  <a:latin typeface="Arial"/>
                  <a:ea typeface="微軟正黑體"/>
                </a:rPr>
                <a:t>銀髮族</a:t>
              </a:r>
              <a:r>
                <a:rPr lang="zh-TW" altLang="en-US" sz="2400" b="1" u="sng" spc="-1" dirty="0">
                  <a:solidFill>
                    <a:srgbClr val="0070C0"/>
                  </a:solidFill>
                  <a:latin typeface="Arial"/>
                  <a:ea typeface="微軟正黑體"/>
                </a:rPr>
                <a:t>消費能力加強趨勢</a:t>
              </a:r>
              <a:endParaRPr lang="en-US" altLang="zh-TW" sz="2400" b="1" u="sng" spc="-1" dirty="0">
                <a:solidFill>
                  <a:srgbClr val="0070C0"/>
                </a:solidFill>
                <a:latin typeface="Arial"/>
                <a:ea typeface="微軟正黑體"/>
              </a:endParaRPr>
            </a:p>
            <a:p>
              <a:pPr marL="343080" indent="-343080">
                <a:lnSpc>
                  <a:spcPct val="150000"/>
                </a:lnSpc>
                <a:buClr>
                  <a:schemeClr val="accent5">
                    <a:lumMod val="75000"/>
                  </a:schemeClr>
                </a:buClr>
                <a:buFont typeface="Wingdings" charset="2"/>
                <a:buChar char=""/>
              </a:pPr>
              <a:r>
                <a:rPr lang="zh-TW" altLang="en-US" sz="2400" b="1" spc="-1" dirty="0">
                  <a:solidFill>
                    <a:srgbClr val="0070C0"/>
                  </a:solidFill>
                  <a:latin typeface="Arial"/>
                  <a:ea typeface="微軟正黑體"/>
                </a:rPr>
                <a:t>對科技</a:t>
              </a:r>
              <a:r>
                <a:rPr lang="zh-TW" altLang="en-US" sz="2400" b="1" u="sng" spc="-1" dirty="0">
                  <a:solidFill>
                    <a:srgbClr val="0070C0"/>
                  </a:solidFill>
                  <a:latin typeface="Arial"/>
                  <a:ea typeface="微軟正黑體"/>
                </a:rPr>
                <a:t>接受度提升</a:t>
              </a:r>
              <a:endParaRPr lang="en-US" altLang="zh-TW" sz="2400" b="1" u="sng" spc="-1" dirty="0">
                <a:solidFill>
                  <a:srgbClr val="0070C0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75" name="圓角矩形 8">
            <a:extLst>
              <a:ext uri="{FF2B5EF4-FFF2-40B4-BE49-F238E27FC236}">
                <a16:creationId xmlns:a16="http://schemas.microsoft.com/office/drawing/2014/main" id="{B61FAA3D-5BD6-4164-99C6-6DF4E43B2992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使用對象介紹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圓角矩形 9">
            <a:extLst>
              <a:ext uri="{FF2B5EF4-FFF2-40B4-BE49-F238E27FC236}">
                <a16:creationId xmlns:a16="http://schemas.microsoft.com/office/drawing/2014/main" id="{859BA949-A2F2-4632-8114-B177CCB52B90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STP</a:t>
            </a:r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31981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4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4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4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14</a:t>
            </a:fld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3135A92-D61A-429F-A52A-248CB7320CDF}"/>
              </a:ext>
            </a:extLst>
          </p:cNvPr>
          <p:cNvGrpSpPr/>
          <p:nvPr/>
        </p:nvGrpSpPr>
        <p:grpSpPr>
          <a:xfrm>
            <a:off x="495755" y="1240752"/>
            <a:ext cx="11200489" cy="4788744"/>
            <a:chOff x="927538" y="1822553"/>
            <a:chExt cx="10427116" cy="4458090"/>
          </a:xfrm>
        </p:grpSpPr>
        <p:sp>
          <p:nvSpPr>
            <p:cNvPr id="84" name="五邊形 32">
              <a:extLst>
                <a:ext uri="{FF2B5EF4-FFF2-40B4-BE49-F238E27FC236}">
                  <a16:creationId xmlns:a16="http://schemas.microsoft.com/office/drawing/2014/main" id="{C3E34D83-1826-44A6-8B21-6A2361D09E1F}"/>
                </a:ext>
              </a:extLst>
            </p:cNvPr>
            <p:cNvSpPr/>
            <p:nvPr/>
          </p:nvSpPr>
          <p:spPr>
            <a:xfrm>
              <a:off x="7767974" y="1833102"/>
              <a:ext cx="3586680" cy="70992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grpSp>
          <p:nvGrpSpPr>
            <p:cNvPr id="53" name="群組 37">
              <a:extLst>
                <a:ext uri="{FF2B5EF4-FFF2-40B4-BE49-F238E27FC236}">
                  <a16:creationId xmlns:a16="http://schemas.microsoft.com/office/drawing/2014/main" id="{8A128D6F-DBF0-485E-9C93-DD73A438C87A}"/>
                </a:ext>
              </a:extLst>
            </p:cNvPr>
            <p:cNvGrpSpPr/>
            <p:nvPr/>
          </p:nvGrpSpPr>
          <p:grpSpPr>
            <a:xfrm>
              <a:off x="927538" y="1822553"/>
              <a:ext cx="9728411" cy="4458090"/>
              <a:chOff x="4494960" y="1656995"/>
              <a:chExt cx="9728411" cy="4458090"/>
            </a:xfrm>
          </p:grpSpPr>
          <p:grpSp>
            <p:nvGrpSpPr>
              <p:cNvPr id="54" name="群組 14">
                <a:extLst>
                  <a:ext uri="{FF2B5EF4-FFF2-40B4-BE49-F238E27FC236}">
                    <a16:creationId xmlns:a16="http://schemas.microsoft.com/office/drawing/2014/main" id="{A5F0926C-22FE-40FD-85C1-24D0292D1672}"/>
                  </a:ext>
                </a:extLst>
              </p:cNvPr>
              <p:cNvGrpSpPr/>
              <p:nvPr/>
            </p:nvGrpSpPr>
            <p:grpSpPr>
              <a:xfrm>
                <a:off x="4494960" y="1656995"/>
                <a:ext cx="9728411" cy="4458090"/>
                <a:chOff x="4494960" y="1656995"/>
                <a:chExt cx="9728411" cy="4458090"/>
              </a:xfrm>
            </p:grpSpPr>
            <p:grpSp>
              <p:nvGrpSpPr>
                <p:cNvPr id="64" name="群組 27">
                  <a:extLst>
                    <a:ext uri="{FF2B5EF4-FFF2-40B4-BE49-F238E27FC236}">
                      <a16:creationId xmlns:a16="http://schemas.microsoft.com/office/drawing/2014/main" id="{ECD90757-DC48-4303-A4B7-8F7794F36DE1}"/>
                    </a:ext>
                  </a:extLst>
                </p:cNvPr>
                <p:cNvGrpSpPr/>
                <p:nvPr/>
              </p:nvGrpSpPr>
              <p:grpSpPr>
                <a:xfrm>
                  <a:off x="7907760" y="1656995"/>
                  <a:ext cx="6315611" cy="4030421"/>
                  <a:chOff x="7907760" y="1656995"/>
                  <a:chExt cx="6315611" cy="4030421"/>
                </a:xfrm>
              </p:grpSpPr>
              <p:grpSp>
                <p:nvGrpSpPr>
                  <p:cNvPr id="73" name="群組 28">
                    <a:extLst>
                      <a:ext uri="{FF2B5EF4-FFF2-40B4-BE49-F238E27FC236}">
                        <a16:creationId xmlns:a16="http://schemas.microsoft.com/office/drawing/2014/main" id="{BE12FD8D-6B54-40ED-A66C-64485F3F42E9}"/>
                      </a:ext>
                    </a:extLst>
                  </p:cNvPr>
                  <p:cNvGrpSpPr/>
                  <p:nvPr/>
                </p:nvGrpSpPr>
                <p:grpSpPr>
                  <a:xfrm>
                    <a:off x="7907760" y="1866600"/>
                    <a:ext cx="3587400" cy="3820816"/>
                    <a:chOff x="7907760" y="1866600"/>
                    <a:chExt cx="3587400" cy="3820816"/>
                  </a:xfrm>
                </p:grpSpPr>
                <p:sp>
                  <p:nvSpPr>
                    <p:cNvPr id="75" name="直角三角形 30">
                      <a:extLst>
                        <a:ext uri="{FF2B5EF4-FFF2-40B4-BE49-F238E27FC236}">
                          <a16:creationId xmlns:a16="http://schemas.microsoft.com/office/drawing/2014/main" id="{6E031990-B9E3-463D-8DF8-0764B35D76D4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7907760" y="2549160"/>
                      <a:ext cx="975960" cy="914040"/>
                    </a:xfrm>
                    <a:prstGeom prst="rtTriangl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tIns="45000" rIns="90000" bIns="45000" anchor="ctr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b="0" strike="noStrike" spc="-1">
                        <a:solidFill>
                          <a:schemeClr val="lt1"/>
                        </a:solidFill>
                        <a:latin typeface="Arial"/>
                        <a:ea typeface="微軟正黑體"/>
                      </a:endParaRPr>
                    </a:p>
                  </p:txBody>
                </p:sp>
                <p:sp>
                  <p:nvSpPr>
                    <p:cNvPr id="78" name="矩形 33">
                      <a:extLst>
                        <a:ext uri="{FF2B5EF4-FFF2-40B4-BE49-F238E27FC236}">
                          <a16:creationId xmlns:a16="http://schemas.microsoft.com/office/drawing/2014/main" id="{3F2F26C3-1777-4CB6-86FB-2805C1D913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8640" y="2423520"/>
                      <a:ext cx="3116160" cy="326389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760" dist="37674" dir="8100000" algn="tr" rotWithShape="0">
                        <a:srgbClr val="000000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tIns="45000" rIns="90000" bIns="45000" anchor="ctr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solidFill>
                          <a:schemeClr val="lt1"/>
                        </a:solidFill>
                        <a:latin typeface="Arial"/>
                        <a:ea typeface="微軟正黑體"/>
                      </a:endParaRPr>
                    </a:p>
                  </p:txBody>
                </p:sp>
                <p:sp>
                  <p:nvSpPr>
                    <p:cNvPr id="77" name="五邊形 32">
                      <a:extLst>
                        <a:ext uri="{FF2B5EF4-FFF2-40B4-BE49-F238E27FC236}">
                          <a16:creationId xmlns:a16="http://schemas.microsoft.com/office/drawing/2014/main" id="{A3FD0DE0-B9A8-4057-86A1-DC20CB6D0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8480" y="1866600"/>
                      <a:ext cx="3586680" cy="709920"/>
                    </a:xfrm>
                    <a:prstGeom prst="homePlate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FF794B"/>
                        </a:gs>
                        <a:gs pos="100000">
                          <a:srgbClr val="FF6600"/>
                        </a:gs>
                      </a:gsLst>
                      <a:lin ang="5400000"/>
                    </a:gradFill>
                    <a:ln>
                      <a:solidFill>
                        <a:srgbClr val="FF6600"/>
                      </a:solidFill>
                    </a:ln>
                  </p:spPr>
                  <p:style>
                    <a:lnRef idx="1">
                      <a:schemeClr val="accent6"/>
                    </a:lnRef>
                    <a:fillRef idx="3">
                      <a:schemeClr val="accent6"/>
                    </a:fillRef>
                    <a:effectRef idx="2">
                      <a:schemeClr val="accent6"/>
                    </a:effectRef>
                    <a:fontRef idx="minor"/>
                  </p:style>
                  <p:txBody>
                    <a:bodyPr lIns="90000" tIns="45000" rIns="90000" bIns="45000" anchor="ctr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b="0" strike="noStrike" spc="-1">
                        <a:solidFill>
                          <a:schemeClr val="lt1"/>
                        </a:solidFill>
                        <a:latin typeface="Arial"/>
                        <a:ea typeface="微軟正黑體"/>
                      </a:endParaRPr>
                    </a:p>
                  </p:txBody>
                </p:sp>
              </p:grpSp>
              <p:sp>
                <p:nvSpPr>
                  <p:cNvPr id="74" name="文字方塊 29">
                    <a:extLst>
                      <a:ext uri="{FF2B5EF4-FFF2-40B4-BE49-F238E27FC236}">
                        <a16:creationId xmlns:a16="http://schemas.microsoft.com/office/drawing/2014/main" id="{A96F1E31-8E3C-4426-830D-FA23CD6EE3C8}"/>
                      </a:ext>
                    </a:extLst>
                  </p:cNvPr>
                  <p:cNvSpPr/>
                  <p:nvPr/>
                </p:nvSpPr>
                <p:spPr>
                  <a:xfrm>
                    <a:off x="8447712" y="1899121"/>
                    <a:ext cx="2438016" cy="644877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altLang="zh-TW" sz="3600" b="1" spc="-1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ea typeface="微軟正黑體"/>
                      </a:rPr>
                      <a:t>T </a:t>
                    </a:r>
                    <a:r>
                      <a:rPr lang="zh-TW" altLang="en-US" sz="3600" b="1" spc="-1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ea typeface="微軟正黑體"/>
                      </a:rPr>
                      <a:t>目標市場</a:t>
                    </a:r>
                    <a:endParaRPr lang="en-US" sz="3600" b="0" strike="noStrike" spc="-1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</a:endParaRPr>
                  </a:p>
                </p:txBody>
              </p:sp>
              <p:sp>
                <p:nvSpPr>
                  <p:cNvPr id="86" name="文字方塊 29">
                    <a:extLst>
                      <a:ext uri="{FF2B5EF4-FFF2-40B4-BE49-F238E27FC236}">
                        <a16:creationId xmlns:a16="http://schemas.microsoft.com/office/drawing/2014/main" id="{438439E1-55E9-4359-9BE3-4BDF27DD6F56}"/>
                      </a:ext>
                    </a:extLst>
                  </p:cNvPr>
                  <p:cNvSpPr/>
                  <p:nvPr/>
                </p:nvSpPr>
                <p:spPr>
                  <a:xfrm>
                    <a:off x="11768042" y="1656995"/>
                    <a:ext cx="2455329" cy="644877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altLang="zh-TW" sz="3600" b="1" spc="-1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ea typeface="微軟正黑體"/>
                      </a:rPr>
                      <a:t>P </a:t>
                    </a:r>
                    <a:r>
                      <a:rPr lang="zh-TW" altLang="en-US" sz="3600" b="1" spc="-1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ea typeface="微軟正黑體"/>
                      </a:rPr>
                      <a:t>市場定位</a:t>
                    </a:r>
                    <a:endParaRPr lang="en-US" sz="3600" b="0" strike="noStrike" spc="-1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</a:endParaRPr>
                  </a:p>
                </p:txBody>
              </p:sp>
            </p:grpSp>
            <p:grpSp>
              <p:nvGrpSpPr>
                <p:cNvPr id="65" name="群組 13">
                  <a:extLst>
                    <a:ext uri="{FF2B5EF4-FFF2-40B4-BE49-F238E27FC236}">
                      <a16:creationId xmlns:a16="http://schemas.microsoft.com/office/drawing/2014/main" id="{ED95F512-E2CD-41A2-ABE3-517C55CFDE5B}"/>
                    </a:ext>
                  </a:extLst>
                </p:cNvPr>
                <p:cNvGrpSpPr/>
                <p:nvPr/>
              </p:nvGrpSpPr>
              <p:grpSpPr>
                <a:xfrm>
                  <a:off x="4494960" y="2043000"/>
                  <a:ext cx="3587400" cy="4072085"/>
                  <a:chOff x="4494960" y="2043000"/>
                  <a:chExt cx="3587400" cy="4072085"/>
                </a:xfrm>
              </p:grpSpPr>
              <p:grpSp>
                <p:nvGrpSpPr>
                  <p:cNvPr id="66" name="群組 11">
                    <a:extLst>
                      <a:ext uri="{FF2B5EF4-FFF2-40B4-BE49-F238E27FC236}">
                        <a16:creationId xmlns:a16="http://schemas.microsoft.com/office/drawing/2014/main" id="{91828509-C33A-4BB1-9667-372B5F6672E3}"/>
                      </a:ext>
                    </a:extLst>
                  </p:cNvPr>
                  <p:cNvGrpSpPr/>
                  <p:nvPr/>
                </p:nvGrpSpPr>
                <p:grpSpPr>
                  <a:xfrm>
                    <a:off x="4494960" y="2043000"/>
                    <a:ext cx="3587400" cy="4072085"/>
                    <a:chOff x="4494960" y="2043000"/>
                    <a:chExt cx="3587400" cy="4072085"/>
                  </a:xfrm>
                </p:grpSpPr>
                <p:sp>
                  <p:nvSpPr>
                    <p:cNvPr id="68" name="直角三角形 10">
                      <a:extLst>
                        <a:ext uri="{FF2B5EF4-FFF2-40B4-BE49-F238E27FC236}">
                          <a16:creationId xmlns:a16="http://schemas.microsoft.com/office/drawing/2014/main" id="{D13B4ADA-8BEF-484F-ABE2-329EBDFA6A7E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4494960" y="2725200"/>
                      <a:ext cx="975960" cy="914040"/>
                    </a:xfrm>
                    <a:prstGeom prst="rtTriangle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tIns="45000" rIns="90000" bIns="45000" anchor="ctr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b="0" strike="noStrike" spc="-1">
                        <a:solidFill>
                          <a:schemeClr val="lt1"/>
                        </a:solidFill>
                        <a:latin typeface="Arial"/>
                        <a:ea typeface="微軟正黑體"/>
                      </a:endParaRPr>
                    </a:p>
                  </p:txBody>
                </p:sp>
                <p:sp>
                  <p:nvSpPr>
                    <p:cNvPr id="71" name="矩形 2">
                      <a:extLst>
                        <a:ext uri="{FF2B5EF4-FFF2-40B4-BE49-F238E27FC236}">
                          <a16:creationId xmlns:a16="http://schemas.microsoft.com/office/drawing/2014/main" id="{30790344-F7D2-48F9-9667-B4E681933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5480" y="2599560"/>
                      <a:ext cx="3116160" cy="351552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760" dist="37674" dir="8100000" algn="tr" rotWithShape="0">
                        <a:srgbClr val="000000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tIns="45000" rIns="90000" bIns="45000" anchor="ctr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b="0" strike="noStrike" spc="-1">
                        <a:solidFill>
                          <a:schemeClr val="lt1"/>
                        </a:solidFill>
                        <a:latin typeface="Arial"/>
                        <a:ea typeface="微軟正黑體"/>
                      </a:endParaRPr>
                    </a:p>
                  </p:txBody>
                </p:sp>
                <p:sp>
                  <p:nvSpPr>
                    <p:cNvPr id="70" name="五邊形 7">
                      <a:extLst>
                        <a:ext uri="{FF2B5EF4-FFF2-40B4-BE49-F238E27FC236}">
                          <a16:creationId xmlns:a16="http://schemas.microsoft.com/office/drawing/2014/main" id="{42E87BE4-B178-4248-8904-3C7F99D0D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95680" y="2043000"/>
                      <a:ext cx="3586680" cy="709920"/>
                    </a:xfrm>
                    <a:prstGeom prst="homePlate">
                      <a:avLst>
                        <a:gd name="adj" fmla="val 50000"/>
                      </a:avLst>
                    </a:prstGeom>
                    <a:gradFill rotWithShape="0">
                      <a:gsLst>
                        <a:gs pos="0">
                          <a:srgbClr val="98CA68"/>
                        </a:gs>
                        <a:gs pos="100000">
                          <a:srgbClr val="8BC849"/>
                        </a:gs>
                      </a:gsLst>
                      <a:lin ang="5400000"/>
                    </a:gradFill>
                    <a:ln>
                      <a:solidFill>
                        <a:srgbClr val="8CC350"/>
                      </a:solidFill>
                    </a:ln>
                  </p:spPr>
                  <p:style>
                    <a:lnRef idx="1">
                      <a:schemeClr val="accent3"/>
                    </a:lnRef>
                    <a:fillRef idx="3">
                      <a:schemeClr val="accent3"/>
                    </a:fillRef>
                    <a:effectRef idx="2">
                      <a:schemeClr val="accent3"/>
                    </a:effectRef>
                    <a:fontRef idx="minor"/>
                  </p:style>
                  <p:txBody>
                    <a:bodyPr lIns="90000" tIns="45000" rIns="90000" bIns="45000" anchor="ctr">
                      <a:no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800" b="0" strike="noStrike" spc="-1">
                        <a:solidFill>
                          <a:schemeClr val="lt1"/>
                        </a:solidFill>
                        <a:latin typeface="Arial"/>
                        <a:ea typeface="微軟正黑體"/>
                      </a:endParaRPr>
                    </a:p>
                  </p:txBody>
                </p:sp>
              </p:grpSp>
              <p:sp>
                <p:nvSpPr>
                  <p:cNvPr id="67" name="文字方塊 12">
                    <a:extLst>
                      <a:ext uri="{FF2B5EF4-FFF2-40B4-BE49-F238E27FC236}">
                        <a16:creationId xmlns:a16="http://schemas.microsoft.com/office/drawing/2014/main" id="{F17A460F-E895-45D4-8CC4-C078B9500DAB}"/>
                      </a:ext>
                    </a:extLst>
                  </p:cNvPr>
                  <p:cNvSpPr/>
                  <p:nvPr/>
                </p:nvSpPr>
                <p:spPr>
                  <a:xfrm>
                    <a:off x="4901825" y="2078329"/>
                    <a:ext cx="2463665" cy="644877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altLang="zh-TW" sz="3600" b="1" strike="noStrike" spc="-1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ea typeface="微軟正黑體"/>
                      </a:rPr>
                      <a:t>S </a:t>
                    </a:r>
                    <a:r>
                      <a:rPr lang="zh-TW" altLang="en-US" sz="3600" b="1" strike="noStrike" spc="-1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ea typeface="微軟正黑體"/>
                      </a:rPr>
                      <a:t>市場區隔</a:t>
                    </a:r>
                    <a:endParaRPr lang="en-US" sz="3600" b="0" strike="noStrike" spc="-1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</a:endParaRPr>
                  </a:p>
                </p:txBody>
              </p:sp>
            </p:grpSp>
          </p:grpSp>
          <p:sp>
            <p:nvSpPr>
              <p:cNvPr id="55" name="矩形 35">
                <a:extLst>
                  <a:ext uri="{FF2B5EF4-FFF2-40B4-BE49-F238E27FC236}">
                    <a16:creationId xmlns:a16="http://schemas.microsoft.com/office/drawing/2014/main" id="{ABFC93F6-608B-43B8-B17A-0899B98C0312}"/>
                  </a:ext>
                </a:extLst>
              </p:cNvPr>
              <p:cNvSpPr/>
              <p:nvPr/>
            </p:nvSpPr>
            <p:spPr>
              <a:xfrm>
                <a:off x="4695480" y="2824069"/>
                <a:ext cx="3202560" cy="3167375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30000"/>
                  </a:lnSpc>
                  <a:buClr>
                    <a:srgbClr val="466623"/>
                  </a:buClr>
                  <a:buFont typeface="Wingdings" charset="2"/>
                  <a:buChar char=""/>
                </a:pPr>
                <a:r>
                  <a:rPr lang="zh-TW" altLang="en-US" sz="2400" b="1" spc="-1" dirty="0">
                    <a:solidFill>
                      <a:schemeClr val="accent3">
                        <a:lumMod val="50000"/>
                      </a:schemeClr>
                    </a:solidFill>
                    <a:latin typeface="Arial"/>
                    <a:ea typeface="微軟正黑體"/>
                  </a:rPr>
                  <a:t>人口</a:t>
                </a:r>
                <a:r>
                  <a:rPr lang="zh-TW" altLang="en-US" sz="2400" b="1" strike="noStrike" spc="-1" dirty="0">
                    <a:solidFill>
                      <a:schemeClr val="accent3">
                        <a:lumMod val="50000"/>
                      </a:schemeClr>
                    </a:solidFill>
                    <a:latin typeface="Arial"/>
                    <a:ea typeface="微軟正黑體"/>
                  </a:rPr>
                  <a:t>變數</a:t>
                </a:r>
                <a:endParaRPr lang="en-US" altLang="zh-TW" sz="2400" b="1" strike="noStrike" spc="-1" dirty="0">
                  <a:solidFill>
                    <a:schemeClr val="accent3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  <a:p>
                <a:pPr lvl="1">
                  <a:lnSpc>
                    <a:spcPct val="130000"/>
                  </a:lnSpc>
                  <a:buClr>
                    <a:srgbClr val="466623"/>
                  </a:buClr>
                </a:pPr>
                <a:r>
                  <a:rPr lang="en-US" altLang="zh-TW" sz="2400" b="1" strike="noStrike" spc="-1" dirty="0">
                    <a:solidFill>
                      <a:schemeClr val="accent6"/>
                    </a:solidFill>
                    <a:latin typeface="Arial"/>
                    <a:ea typeface="微軟正黑體"/>
                  </a:rPr>
                  <a:t>65</a:t>
                </a:r>
                <a:r>
                  <a:rPr lang="zh-TW" altLang="en-US" sz="2400" b="1" strike="noStrike" spc="-1" dirty="0">
                    <a:solidFill>
                      <a:schemeClr val="accent6"/>
                    </a:solidFill>
                    <a:latin typeface="Arial"/>
                    <a:ea typeface="微軟正黑體"/>
                  </a:rPr>
                  <a:t>歲以上之長者</a:t>
                </a:r>
                <a:endParaRPr lang="en-US" altLang="zh-TW" sz="2400" b="1" strike="noStrike" spc="-1" dirty="0">
                  <a:solidFill>
                    <a:schemeClr val="accent6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30000"/>
                  </a:lnSpc>
                  <a:buClr>
                    <a:srgbClr val="466623"/>
                  </a:buClr>
                  <a:buFont typeface="Wingdings" charset="2"/>
                  <a:buChar char=""/>
                </a:pPr>
                <a:r>
                  <a:rPr lang="zh-TW" altLang="en-US" sz="2400" b="1" strike="noStrike" spc="-1" dirty="0">
                    <a:solidFill>
                      <a:schemeClr val="accent3">
                        <a:lumMod val="50000"/>
                      </a:schemeClr>
                    </a:solidFill>
                    <a:latin typeface="Arial"/>
                    <a:ea typeface="微軟正黑體"/>
                  </a:rPr>
                  <a:t>心理變數</a:t>
                </a:r>
                <a:endParaRPr lang="en-US" altLang="zh-TW" sz="2400" b="1" strike="noStrike" spc="-1" dirty="0">
                  <a:solidFill>
                    <a:schemeClr val="accent3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  <a:p>
                <a:pPr lvl="1">
                  <a:lnSpc>
                    <a:spcPct val="130000"/>
                  </a:lnSpc>
                  <a:buClr>
                    <a:srgbClr val="466623"/>
                  </a:buClr>
                </a:pPr>
                <a:r>
                  <a:rPr lang="zh-TW" altLang="en-US" sz="2400" b="1" spc="-1" dirty="0">
                    <a:solidFill>
                      <a:schemeClr val="accent6"/>
                    </a:solidFill>
                    <a:latin typeface="Arial"/>
                    <a:ea typeface="微軟正黑體"/>
                  </a:rPr>
                  <a:t>健康意識度高</a:t>
                </a:r>
                <a:endParaRPr lang="en-US" altLang="zh-TW" sz="2400" b="1" spc="-1" dirty="0">
                  <a:solidFill>
                    <a:schemeClr val="accent6"/>
                  </a:solidFill>
                  <a:latin typeface="Arial"/>
                  <a:ea typeface="微軟正黑體"/>
                </a:endParaRPr>
              </a:p>
              <a:p>
                <a:pPr lvl="1">
                  <a:lnSpc>
                    <a:spcPct val="130000"/>
                  </a:lnSpc>
                  <a:buClr>
                    <a:srgbClr val="466623"/>
                  </a:buClr>
                </a:pPr>
                <a:r>
                  <a:rPr lang="zh-TW" altLang="en-US" sz="2400" b="1" spc="-1" dirty="0">
                    <a:solidFill>
                      <a:schemeClr val="accent6"/>
                    </a:solidFill>
                    <a:latin typeface="Arial"/>
                    <a:ea typeface="微軟正黑體"/>
                  </a:rPr>
                  <a:t>對科技的接受度高</a:t>
                </a:r>
                <a:endParaRPr lang="en-US" altLang="zh-TW" sz="2400" b="1" spc="-1" dirty="0">
                  <a:solidFill>
                    <a:schemeClr val="accent6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30000"/>
                  </a:lnSpc>
                  <a:buClr>
                    <a:srgbClr val="466623"/>
                  </a:buClr>
                  <a:buFont typeface="Wingdings" charset="2"/>
                  <a:buChar char=""/>
                </a:pPr>
                <a:r>
                  <a:rPr lang="zh-TW" altLang="en-US" sz="2400" b="1" spc="-1" dirty="0">
                    <a:solidFill>
                      <a:schemeClr val="accent3">
                        <a:lumMod val="50000"/>
                      </a:schemeClr>
                    </a:solidFill>
                    <a:latin typeface="Arial"/>
                    <a:ea typeface="微軟正黑體"/>
                  </a:rPr>
                  <a:t>行為變數</a:t>
                </a:r>
                <a:endParaRPr lang="en-US" altLang="zh-TW" sz="2400" b="1" spc="-1" dirty="0">
                  <a:solidFill>
                    <a:schemeClr val="accent3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  <a:p>
                <a:pPr lvl="1">
                  <a:lnSpc>
                    <a:spcPct val="130000"/>
                  </a:lnSpc>
                  <a:buClr>
                    <a:srgbClr val="466623"/>
                  </a:buClr>
                </a:pPr>
                <a:r>
                  <a:rPr lang="zh-TW" altLang="en-US" sz="2400" b="1" spc="-1" dirty="0">
                    <a:solidFill>
                      <a:schemeClr val="accent6"/>
                    </a:solidFill>
                    <a:latin typeface="Arial"/>
                    <a:ea typeface="微軟正黑體"/>
                  </a:rPr>
                  <a:t>有健康狀況</a:t>
                </a:r>
                <a:r>
                  <a:rPr lang="en-US" altLang="zh-TW" sz="2400" b="1" spc="-1" dirty="0">
                    <a:solidFill>
                      <a:schemeClr val="accent6"/>
                    </a:solidFill>
                    <a:latin typeface="Arial"/>
                    <a:ea typeface="微軟正黑體"/>
                  </a:rPr>
                  <a:t>(</a:t>
                </a:r>
                <a:r>
                  <a:rPr lang="zh-TW" altLang="en-US" sz="2400" b="1" spc="-1" dirty="0">
                    <a:solidFill>
                      <a:schemeClr val="accent6"/>
                    </a:solidFill>
                    <a:latin typeface="Arial"/>
                    <a:ea typeface="微軟正黑體"/>
                  </a:rPr>
                  <a:t>心理</a:t>
                </a:r>
                <a:r>
                  <a:rPr lang="en-US" altLang="zh-TW" sz="2400" b="1" spc="-1" dirty="0">
                    <a:solidFill>
                      <a:schemeClr val="accent6"/>
                    </a:solidFill>
                    <a:latin typeface="Arial"/>
                    <a:ea typeface="微軟正黑體"/>
                  </a:rPr>
                  <a:t>)</a:t>
                </a:r>
                <a:endParaRPr lang="en-US" sz="2400" b="1" spc="-1" dirty="0">
                  <a:solidFill>
                    <a:schemeClr val="accent6"/>
                  </a:solidFill>
                  <a:latin typeface="Arial"/>
                  <a:ea typeface="微軟正黑體"/>
                </a:endParaRPr>
              </a:p>
            </p:txBody>
          </p:sp>
          <p:sp>
            <p:nvSpPr>
              <p:cNvPr id="56" name="矩形 36">
                <a:extLst>
                  <a:ext uri="{FF2B5EF4-FFF2-40B4-BE49-F238E27FC236}">
                    <a16:creationId xmlns:a16="http://schemas.microsoft.com/office/drawing/2014/main" id="{BAD600E8-7532-4D63-AB92-FA199FD3CBEF}"/>
                  </a:ext>
                </a:extLst>
              </p:cNvPr>
              <p:cNvSpPr/>
              <p:nvPr/>
            </p:nvSpPr>
            <p:spPr>
              <a:xfrm>
                <a:off x="8192237" y="2605057"/>
                <a:ext cx="2872080" cy="2084311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803300"/>
                  </a:buClr>
                  <a:buFont typeface="Wingdings" panose="05000000000000000000" pitchFamily="2" charset="2"/>
                  <a:buChar char="u"/>
                </a:pPr>
                <a:r>
                  <a:rPr lang="zh-TW" altLang="en-US" sz="2400" b="1" strike="noStrike" spc="-1" dirty="0">
                    <a:solidFill>
                      <a:schemeClr val="accent2">
                        <a:lumMod val="50000"/>
                      </a:schemeClr>
                    </a:solidFill>
                    <a:latin typeface="Arial"/>
                    <a:ea typeface="微軟正黑體"/>
                  </a:rPr>
                  <a:t>採集中市場策略</a:t>
                </a:r>
                <a:endParaRPr lang="en-US" altLang="zh-TW" sz="2400" b="1" strike="noStrike" spc="-1" dirty="0">
                  <a:solidFill>
                    <a:schemeClr val="accent2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  <a:p>
                <a:pPr algn="just">
                  <a:lnSpc>
                    <a:spcPct val="150000"/>
                  </a:lnSpc>
                  <a:buClr>
                    <a:srgbClr val="803300"/>
                  </a:buClr>
                </a:pPr>
                <a:r>
                  <a:rPr lang="zh-TW" altLang="en-US" sz="2400" b="1" strike="noStrike" spc="-1" dirty="0">
                    <a:solidFill>
                      <a:schemeClr val="accent2">
                        <a:lumMod val="75000"/>
                      </a:schemeClr>
                    </a:solidFill>
                    <a:latin typeface="Arial"/>
                    <a:ea typeface="微軟正黑體"/>
                  </a:rPr>
                  <a:t>針對</a:t>
                </a:r>
                <a:r>
                  <a:rPr lang="zh-TW" altLang="en-US" sz="2400" b="1" u="sng" strike="noStrike" spc="-1" dirty="0">
                    <a:solidFill>
                      <a:schemeClr val="accent2">
                        <a:lumMod val="75000"/>
                      </a:schemeClr>
                    </a:solidFill>
                    <a:latin typeface="Arial"/>
                    <a:ea typeface="微軟正黑體"/>
                  </a:rPr>
                  <a:t>長照需求者</a:t>
                </a:r>
                <a:r>
                  <a:rPr lang="zh-TW" altLang="en-US" sz="2400" b="1" spc="-1" dirty="0">
                    <a:solidFill>
                      <a:schemeClr val="accent2">
                        <a:lumMod val="75000"/>
                      </a:schemeClr>
                    </a:solidFill>
                    <a:latin typeface="Arial"/>
                    <a:ea typeface="微軟正黑體"/>
                  </a:rPr>
                  <a:t>提供更具個性化的服務，如：換臉、遊戲等。</a:t>
                </a:r>
                <a:endParaRPr lang="en-US" sz="2400" b="1" spc="-1" dirty="0">
                  <a:solidFill>
                    <a:schemeClr val="accent2">
                      <a:lumMod val="75000"/>
                    </a:schemeClr>
                  </a:solidFill>
                  <a:latin typeface="Arial"/>
                  <a:ea typeface="微軟正黑體"/>
                </a:endParaRPr>
              </a:p>
            </p:txBody>
          </p:sp>
        </p:grpSp>
        <p:sp>
          <p:nvSpPr>
            <p:cNvPr id="82" name="直角三角形 30">
              <a:extLst>
                <a:ext uri="{FF2B5EF4-FFF2-40B4-BE49-F238E27FC236}">
                  <a16:creationId xmlns:a16="http://schemas.microsoft.com/office/drawing/2014/main" id="{D8229835-E9E4-4713-BB1E-12BF829CEC84}"/>
                </a:ext>
              </a:extLst>
            </p:cNvPr>
            <p:cNvSpPr/>
            <p:nvPr/>
          </p:nvSpPr>
          <p:spPr>
            <a:xfrm flipH="1" flipV="1">
              <a:off x="7767254" y="2515662"/>
              <a:ext cx="975960" cy="914040"/>
            </a:xfrm>
            <a:prstGeom prst="rtTriangle">
              <a:avLst/>
            </a:prstGeom>
            <a:solidFill>
              <a:srgbClr val="FF75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83" name="矩形 34">
              <a:extLst>
                <a:ext uri="{FF2B5EF4-FFF2-40B4-BE49-F238E27FC236}">
                  <a16:creationId xmlns:a16="http://schemas.microsoft.com/office/drawing/2014/main" id="{B862F661-B458-4744-9489-6FAB4F0DCB44}"/>
                </a:ext>
              </a:extLst>
            </p:cNvPr>
            <p:cNvSpPr/>
            <p:nvPr/>
          </p:nvSpPr>
          <p:spPr>
            <a:xfrm>
              <a:off x="7968134" y="2515662"/>
              <a:ext cx="3116160" cy="2780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85" name="矩形 36">
              <a:extLst>
                <a:ext uri="{FF2B5EF4-FFF2-40B4-BE49-F238E27FC236}">
                  <a16:creationId xmlns:a16="http://schemas.microsoft.com/office/drawing/2014/main" id="{4DFE3B13-AB6D-495D-9B2C-A682C490872E}"/>
                </a:ext>
              </a:extLst>
            </p:cNvPr>
            <p:cNvSpPr/>
            <p:nvPr/>
          </p:nvSpPr>
          <p:spPr>
            <a:xfrm>
              <a:off x="7991174" y="2617676"/>
              <a:ext cx="3072768" cy="235030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 marL="343080" indent="-343080">
                <a:lnSpc>
                  <a:spcPts val="2999"/>
                </a:lnSpc>
                <a:buClr>
                  <a:schemeClr val="accent4">
                    <a:lumMod val="75000"/>
                  </a:schemeClr>
                </a:buClr>
                <a:buFont typeface="Wingdings" charset="2"/>
                <a:buChar char=""/>
              </a:pPr>
              <a:r>
                <a:rPr lang="zh-TW" altLang="en-US" sz="2400" b="1" strike="noStrike" spc="-1" dirty="0">
                  <a:solidFill>
                    <a:schemeClr val="accent4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品牌定位：</a:t>
              </a:r>
              <a:endParaRPr lang="en-US" altLang="zh-TW" sz="2400" b="1" strike="noStrike" spc="-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1">
                <a:lnSpc>
                  <a:spcPts val="2999"/>
                </a:lnSpc>
                <a:buClr>
                  <a:schemeClr val="accent4">
                    <a:lumMod val="75000"/>
                  </a:schemeClr>
                </a:buClr>
              </a:pPr>
              <a:r>
                <a:rPr lang="zh-TW" altLang="en-US" sz="2400" b="1" spc="-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系統具</a:t>
              </a:r>
              <a:r>
                <a:rPr lang="zh-TW" altLang="en-US" sz="2400" b="1" strike="noStrike" spc="-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先進性</a:t>
              </a:r>
              <a:endParaRPr lang="en-US" altLang="zh-TW" sz="2400" b="1" strike="noStrike" spc="-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1">
                <a:lnSpc>
                  <a:spcPts val="2999"/>
                </a:lnSpc>
                <a:buClr>
                  <a:schemeClr val="accent4">
                    <a:lumMod val="75000"/>
                  </a:schemeClr>
                </a:buClr>
              </a:pPr>
              <a:r>
                <a:rPr lang="zh-TW" altLang="en-US" sz="2400" b="1" strike="noStrike" spc="-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可玩性與易用性</a:t>
              </a:r>
              <a:endParaRPr lang="en-US" altLang="zh-TW" sz="2400" b="1" strike="noStrike" spc="-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3080" indent="-343080">
                <a:lnSpc>
                  <a:spcPts val="2999"/>
                </a:lnSpc>
                <a:spcBef>
                  <a:spcPts val="1200"/>
                </a:spcBef>
                <a:buClr>
                  <a:schemeClr val="accent4">
                    <a:lumMod val="75000"/>
                  </a:schemeClr>
                </a:buClr>
                <a:buFont typeface="Wingdings" charset="2"/>
                <a:buChar char=""/>
              </a:pPr>
              <a:r>
                <a:rPr lang="zh-TW" altLang="en-US" sz="2400" b="1" strike="noStrike" spc="-1" dirty="0">
                  <a:solidFill>
                    <a:schemeClr val="accent4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價值主張：</a:t>
              </a:r>
              <a:endParaRPr lang="en-US" altLang="zh-TW" sz="2400" b="1" strike="noStrike" spc="-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1">
                <a:lnSpc>
                  <a:spcPts val="2999"/>
                </a:lnSpc>
                <a:buClr>
                  <a:schemeClr val="accent4">
                    <a:lumMod val="75000"/>
                  </a:schemeClr>
                </a:buClr>
              </a:pPr>
              <a:r>
                <a:rPr lang="zh-TW" altLang="en-US" sz="2400" b="1" strike="noStrike" spc="-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緩解孤獨，提升安全感</a:t>
              </a:r>
              <a:endParaRPr lang="en-US" sz="2400" b="1" strike="noStrike" spc="-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圓角矩形 8">
            <a:extLst>
              <a:ext uri="{FF2B5EF4-FFF2-40B4-BE49-F238E27FC236}">
                <a16:creationId xmlns:a16="http://schemas.microsoft.com/office/drawing/2014/main" id="{D6CB1D18-FE97-45B1-AA37-18FBC00734E2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主要使用對象</a:t>
            </a:r>
          </a:p>
        </p:txBody>
      </p:sp>
      <p:sp>
        <p:nvSpPr>
          <p:cNvPr id="33" name="圓角矩形 8">
            <a:extLst>
              <a:ext uri="{FF2B5EF4-FFF2-40B4-BE49-F238E27FC236}">
                <a16:creationId xmlns:a16="http://schemas.microsoft.com/office/drawing/2014/main" id="{AD7A01DB-6AE4-40F8-9982-6C2D6C8C776B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使用對象介紹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9">
            <a:extLst>
              <a:ext uri="{FF2B5EF4-FFF2-40B4-BE49-F238E27FC236}">
                <a16:creationId xmlns:a16="http://schemas.microsoft.com/office/drawing/2014/main" id="{4B71621C-3789-480F-8C78-771B8047A478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STP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CB9964B-3E72-4E71-B7F5-892B8CADA2A0}"/>
              </a:ext>
            </a:extLst>
          </p:cNvPr>
          <p:cNvSpPr txBox="1"/>
          <p:nvPr/>
        </p:nvSpPr>
        <p:spPr>
          <a:xfrm>
            <a:off x="549588" y="160363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</a:t>
            </a:r>
            <a:endParaRPr lang="en-US" altLang="zh-TW" sz="40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786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en-US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33208" y="1579782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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3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3943834" y="5283273"/>
            <a:ext cx="5670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 </a:t>
            </a:r>
            <a:r>
              <a:rPr lang="zh-TW" altLang="en-US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 </a:t>
            </a:r>
            <a:r>
              <a:rPr lang="en-US" altLang="zh-TW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7P</a:t>
            </a:r>
            <a:r>
              <a:rPr lang="zh-TW" altLang="en-US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 </a:t>
            </a:r>
            <a:r>
              <a:rPr lang="en-US" altLang="zh-TW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行銷策略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推廣策略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D747A4E-C19D-463A-BBA6-0B920F2A8F1C}"/>
              </a:ext>
            </a:extLst>
          </p:cNvPr>
          <p:cNvGrpSpPr/>
          <p:nvPr/>
        </p:nvGrpSpPr>
        <p:grpSpPr>
          <a:xfrm>
            <a:off x="9975404" y="4607752"/>
            <a:ext cx="1836021" cy="1987651"/>
            <a:chOff x="3608270" y="1734525"/>
            <a:chExt cx="2644912" cy="286334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0EEE9417-5C20-4596-87E3-BFB88817E1A9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37" name="右彎箭號 26">
                <a:extLst>
                  <a:ext uri="{FF2B5EF4-FFF2-40B4-BE49-F238E27FC236}">
                    <a16:creationId xmlns:a16="http://schemas.microsoft.com/office/drawing/2014/main" id="{C2E4131E-B245-46E6-91CD-DB238AF4BFB0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B1012E0C-5E62-44A2-BA57-D116DC3C493D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9" name="圓角矩形 28">
                  <a:extLst>
                    <a:ext uri="{FF2B5EF4-FFF2-40B4-BE49-F238E27FC236}">
                      <a16:creationId xmlns:a16="http://schemas.microsoft.com/office/drawing/2014/main" id="{93D57FEB-11A7-4A95-8FB1-DBBB9AB913DC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DB7C60D4-C2A2-47F4-B0F2-C004ADD44E5A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27BC795-631C-488F-960D-926B132C7397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33" name="右彎箭號 22">
                <a:extLst>
                  <a:ext uri="{FF2B5EF4-FFF2-40B4-BE49-F238E27FC236}">
                    <a16:creationId xmlns:a16="http://schemas.microsoft.com/office/drawing/2014/main" id="{80787C0A-2B89-4DB1-8072-6014FB0EE9F9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0E81E2ED-6047-46C2-8AA4-9B18D1F0CBE2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5" name="圓角矩形 24">
                  <a:extLst>
                    <a:ext uri="{FF2B5EF4-FFF2-40B4-BE49-F238E27FC236}">
                      <a16:creationId xmlns:a16="http://schemas.microsoft.com/office/drawing/2014/main" id="{F21554EF-F96D-4198-AC4D-BF39EA11015B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8FE5FD40-E9D1-40E5-ABC0-1520F064D4E7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19" name="圓角矩形 7">
              <a:extLst>
                <a:ext uri="{FF2B5EF4-FFF2-40B4-BE49-F238E27FC236}">
                  <a16:creationId xmlns:a16="http://schemas.microsoft.com/office/drawing/2014/main" id="{F554587D-F9B6-4A73-8EFB-C8208F2AB428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8">
              <a:extLst>
                <a:ext uri="{FF2B5EF4-FFF2-40B4-BE49-F238E27FC236}">
                  <a16:creationId xmlns:a16="http://schemas.microsoft.com/office/drawing/2014/main" id="{3E2A39E2-A5B1-41BA-A904-590864E03623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9">
              <a:extLst>
                <a:ext uri="{FF2B5EF4-FFF2-40B4-BE49-F238E27FC236}">
                  <a16:creationId xmlns:a16="http://schemas.microsoft.com/office/drawing/2014/main" id="{E8509FEE-BD84-49CE-8BC8-7255A8A2BC9A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10">
              <a:extLst>
                <a:ext uri="{FF2B5EF4-FFF2-40B4-BE49-F238E27FC236}">
                  <a16:creationId xmlns:a16="http://schemas.microsoft.com/office/drawing/2014/main" id="{C9EC6401-6E45-4195-8215-B12B13B4D7FE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圓角矩形 11">
              <a:extLst>
                <a:ext uri="{FF2B5EF4-FFF2-40B4-BE49-F238E27FC236}">
                  <a16:creationId xmlns:a16="http://schemas.microsoft.com/office/drawing/2014/main" id="{3F047A85-B3F5-43A2-99D2-3B68BBDA6848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12">
              <a:extLst>
                <a:ext uri="{FF2B5EF4-FFF2-40B4-BE49-F238E27FC236}">
                  <a16:creationId xmlns:a16="http://schemas.microsoft.com/office/drawing/2014/main" id="{59AEE0F8-FA47-47E1-96CB-AE92A92562B9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CDAC39DD-76CE-46E7-901A-830EF7ADB783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239856C8-C2A6-4F4E-AB46-5BD96E4EFC1F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E8620F1-B6C3-4812-8F28-E6060FBA9922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A8C7683A-ED07-4E49-982A-2ADFFE31235A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D3778DEA-DA39-482D-AEBF-F66F47E7BBB5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1" name="圓角矩形 20">
                <a:extLst>
                  <a:ext uri="{FF2B5EF4-FFF2-40B4-BE49-F238E27FC236}">
                    <a16:creationId xmlns:a16="http://schemas.microsoft.com/office/drawing/2014/main" id="{E751E342-4179-4B04-BBB9-C7C186A389FB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圓角矩形 21">
                <a:extLst>
                  <a:ext uri="{FF2B5EF4-FFF2-40B4-BE49-F238E27FC236}">
                    <a16:creationId xmlns:a16="http://schemas.microsoft.com/office/drawing/2014/main" id="{A2794C5B-BF12-4609-9DBE-B01D1B72F3E9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圓角矩形 18">
              <a:extLst>
                <a:ext uri="{FF2B5EF4-FFF2-40B4-BE49-F238E27FC236}">
                  <a16:creationId xmlns:a16="http://schemas.microsoft.com/office/drawing/2014/main" id="{63ECD5EE-F842-4165-8549-0A9B33FCF1B9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130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推策略廣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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7P</a:t>
            </a:r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16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B706A1E6-5A2A-46FE-92DF-FA974A19B25E}"/>
              </a:ext>
            </a:extLst>
          </p:cNvPr>
          <p:cNvGrpSpPr/>
          <p:nvPr/>
        </p:nvGrpSpPr>
        <p:grpSpPr>
          <a:xfrm>
            <a:off x="4182870" y="1998132"/>
            <a:ext cx="3826260" cy="3115733"/>
            <a:chOff x="3691549" y="1643230"/>
            <a:chExt cx="4631400" cy="377136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650E4B7-5930-4175-9F82-D35C7EF29B97}"/>
                </a:ext>
              </a:extLst>
            </p:cNvPr>
            <p:cNvGrpSpPr/>
            <p:nvPr/>
          </p:nvGrpSpPr>
          <p:grpSpPr>
            <a:xfrm>
              <a:off x="3691549" y="1643230"/>
              <a:ext cx="4631400" cy="3771360"/>
              <a:chOff x="3691549" y="1643230"/>
              <a:chExt cx="4631400" cy="3771360"/>
            </a:xfrm>
          </p:grpSpPr>
          <p:grpSp>
            <p:nvGrpSpPr>
              <p:cNvPr id="83" name="群組 12">
                <a:extLst>
                  <a:ext uri="{FF2B5EF4-FFF2-40B4-BE49-F238E27FC236}">
                    <a16:creationId xmlns:a16="http://schemas.microsoft.com/office/drawing/2014/main" id="{59BE6400-8AAA-44FE-BFAF-63D3E7514A4F}"/>
                  </a:ext>
                </a:extLst>
              </p:cNvPr>
              <p:cNvGrpSpPr/>
              <p:nvPr/>
            </p:nvGrpSpPr>
            <p:grpSpPr>
              <a:xfrm>
                <a:off x="4106269" y="1643230"/>
                <a:ext cx="3771720" cy="3771360"/>
                <a:chOff x="4083120" y="1428840"/>
                <a:chExt cx="3771720" cy="3771360"/>
              </a:xfrm>
            </p:grpSpPr>
            <p:sp>
              <p:nvSpPr>
                <p:cNvPr id="84" name="手繪多邊形 8">
                  <a:extLst>
                    <a:ext uri="{FF2B5EF4-FFF2-40B4-BE49-F238E27FC236}">
                      <a16:creationId xmlns:a16="http://schemas.microsoft.com/office/drawing/2014/main" id="{F867FE5F-0831-486B-8977-A8A0307BD579}"/>
                    </a:ext>
                  </a:extLst>
                </p:cNvPr>
                <p:cNvSpPr/>
                <p:nvPr/>
              </p:nvSpPr>
              <p:spPr>
                <a:xfrm>
                  <a:off x="4083120" y="1428840"/>
                  <a:ext cx="1885320" cy="1885320"/>
                </a:xfrm>
                <a:custGeom>
                  <a:avLst/>
                  <a:gdLst>
                    <a:gd name="textAreaLeft" fmla="*/ 0 w 1885320"/>
                    <a:gd name="textAreaRight" fmla="*/ 1885680 w 1885320"/>
                    <a:gd name="textAreaTop" fmla="*/ 0 h 1885320"/>
                    <a:gd name="textAreaBottom" fmla="*/ 1885680 h 1885320"/>
                  </a:gdLst>
                  <a:ahLst/>
                  <a:cxnLst/>
                  <a:rect l="textAreaLeft" t="textAreaTop" r="textAreaRight" b="textAreaBottom"/>
                  <a:pathLst>
                    <a:path w="2275840" h="2275840">
                      <a:moveTo>
                        <a:pt x="866801" y="0"/>
                      </a:moveTo>
                      <a:lnTo>
                        <a:pt x="2275840" y="0"/>
                      </a:lnTo>
                      <a:lnTo>
                        <a:pt x="2275840" y="914400"/>
                      </a:lnTo>
                      <a:lnTo>
                        <a:pt x="2275840" y="2275840"/>
                      </a:lnTo>
                      <a:lnTo>
                        <a:pt x="0" y="2275840"/>
                      </a:lnTo>
                      <a:cubicBezTo>
                        <a:pt x="0" y="1568827"/>
                        <a:pt x="322395" y="937114"/>
                        <a:pt x="828194" y="519691"/>
                      </a:cubicBezTo>
                      <a:lnTo>
                        <a:pt x="866801" y="490822"/>
                      </a:lnTo>
                      <a:close/>
                    </a:path>
                  </a:pathLst>
                </a:custGeom>
                <a:solidFill>
                  <a:srgbClr val="DC4655"/>
                </a:solidFill>
                <a:ln w="12700" cap="flat" cmpd="sng" algn="ctr">
                  <a:noFill/>
                  <a:prstDash val="solid"/>
                  <a:miter/>
                </a:ln>
                <a:effectLst/>
              </p:spPr>
              <p:txBody>
                <a:bodyPr lIns="90000" tIns="45000" rIns="90000" bIns="4500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85" name="手繪多邊形 9">
                  <a:extLst>
                    <a:ext uri="{FF2B5EF4-FFF2-40B4-BE49-F238E27FC236}">
                      <a16:creationId xmlns:a16="http://schemas.microsoft.com/office/drawing/2014/main" id="{ADB5FD2D-400B-4679-AC6B-D4F7F22FD14F}"/>
                    </a:ext>
                  </a:extLst>
                </p:cNvPr>
                <p:cNvSpPr/>
                <p:nvPr/>
              </p:nvSpPr>
              <p:spPr>
                <a:xfrm rot="5400000">
                  <a:off x="5969520" y="1428480"/>
                  <a:ext cx="1885320" cy="1885320"/>
                </a:xfrm>
                <a:custGeom>
                  <a:avLst/>
                  <a:gdLst>
                    <a:gd name="textAreaLeft" fmla="*/ 0 w 1885320"/>
                    <a:gd name="textAreaRight" fmla="*/ 1885680 w 1885320"/>
                    <a:gd name="textAreaTop" fmla="*/ 0 h 1885320"/>
                    <a:gd name="textAreaBottom" fmla="*/ 1885680 h 1885320"/>
                  </a:gdLst>
                  <a:ahLst/>
                  <a:cxnLst/>
                  <a:rect l="textAreaLeft" t="textAreaTop" r="textAreaRight" b="textAreaBottom"/>
                  <a:pathLst>
                    <a:path w="2275840" h="2275840">
                      <a:moveTo>
                        <a:pt x="866801" y="0"/>
                      </a:moveTo>
                      <a:lnTo>
                        <a:pt x="2275840" y="0"/>
                      </a:lnTo>
                      <a:lnTo>
                        <a:pt x="2275840" y="914400"/>
                      </a:lnTo>
                      <a:lnTo>
                        <a:pt x="2275840" y="2275840"/>
                      </a:lnTo>
                      <a:lnTo>
                        <a:pt x="0" y="2275840"/>
                      </a:lnTo>
                      <a:cubicBezTo>
                        <a:pt x="0" y="1568827"/>
                        <a:pt x="322395" y="937114"/>
                        <a:pt x="828194" y="519691"/>
                      </a:cubicBezTo>
                      <a:lnTo>
                        <a:pt x="866801" y="490822"/>
                      </a:lnTo>
                      <a:close/>
                    </a:path>
                  </a:pathLst>
                </a:custGeom>
                <a:solidFill>
                  <a:srgbClr val="FFD255"/>
                </a:solidFill>
                <a:ln w="12700" cap="flat" cmpd="sng" algn="ctr">
                  <a:noFill/>
                  <a:prstDash val="solid"/>
                  <a:miter/>
                </a:ln>
                <a:effectLst/>
              </p:spPr>
              <p:txBody>
                <a:bodyPr lIns="90000" tIns="45000" rIns="90000" bIns="4500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86" name="手繪多邊形 10">
                  <a:extLst>
                    <a:ext uri="{FF2B5EF4-FFF2-40B4-BE49-F238E27FC236}">
                      <a16:creationId xmlns:a16="http://schemas.microsoft.com/office/drawing/2014/main" id="{6A316092-A067-47FD-8426-3BD470D37BC7}"/>
                    </a:ext>
                  </a:extLst>
                </p:cNvPr>
                <p:cNvSpPr/>
                <p:nvPr/>
              </p:nvSpPr>
              <p:spPr>
                <a:xfrm rot="10800000">
                  <a:off x="5969520" y="3314880"/>
                  <a:ext cx="1885320" cy="1885320"/>
                </a:xfrm>
                <a:custGeom>
                  <a:avLst/>
                  <a:gdLst>
                    <a:gd name="textAreaLeft" fmla="*/ 0 w 1885320"/>
                    <a:gd name="textAreaRight" fmla="*/ 1885680 w 1885320"/>
                    <a:gd name="textAreaTop" fmla="*/ 0 h 1885320"/>
                    <a:gd name="textAreaBottom" fmla="*/ 1885680 h 1885320"/>
                  </a:gdLst>
                  <a:ahLst/>
                  <a:cxnLst/>
                  <a:rect l="textAreaLeft" t="textAreaTop" r="textAreaRight" b="textAreaBottom"/>
                  <a:pathLst>
                    <a:path w="2275840" h="2275840">
                      <a:moveTo>
                        <a:pt x="866801" y="0"/>
                      </a:moveTo>
                      <a:lnTo>
                        <a:pt x="2275840" y="0"/>
                      </a:lnTo>
                      <a:lnTo>
                        <a:pt x="2275840" y="914400"/>
                      </a:lnTo>
                      <a:lnTo>
                        <a:pt x="2275840" y="2275840"/>
                      </a:lnTo>
                      <a:lnTo>
                        <a:pt x="0" y="2275840"/>
                      </a:lnTo>
                      <a:cubicBezTo>
                        <a:pt x="0" y="1568827"/>
                        <a:pt x="322395" y="937114"/>
                        <a:pt x="828194" y="519691"/>
                      </a:cubicBezTo>
                      <a:lnTo>
                        <a:pt x="866801" y="490822"/>
                      </a:lnTo>
                      <a:close/>
                    </a:path>
                  </a:pathLst>
                </a:custGeom>
                <a:solidFill>
                  <a:srgbClr val="8CC350"/>
                </a:solidFill>
                <a:ln w="12700" cap="flat" cmpd="sng" algn="ctr">
                  <a:noFill/>
                  <a:prstDash val="solid"/>
                  <a:miter/>
                </a:ln>
                <a:effectLst/>
              </p:spPr>
              <p:txBody>
                <a:bodyPr lIns="90000" tIns="45000" rIns="90000" bIns="4500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87" name="手繪多邊形 11">
                  <a:extLst>
                    <a:ext uri="{FF2B5EF4-FFF2-40B4-BE49-F238E27FC236}">
                      <a16:creationId xmlns:a16="http://schemas.microsoft.com/office/drawing/2014/main" id="{AFD1AB90-D543-4427-9E32-9AE8B76CC0EF}"/>
                    </a:ext>
                  </a:extLst>
                </p:cNvPr>
                <p:cNvSpPr/>
                <p:nvPr/>
              </p:nvSpPr>
              <p:spPr>
                <a:xfrm rot="16200000">
                  <a:off x="4083120" y="3314880"/>
                  <a:ext cx="1885320" cy="1885320"/>
                </a:xfrm>
                <a:custGeom>
                  <a:avLst/>
                  <a:gdLst>
                    <a:gd name="textAreaLeft" fmla="*/ 0 w 1885320"/>
                    <a:gd name="textAreaRight" fmla="*/ 1885680 w 1885320"/>
                    <a:gd name="textAreaTop" fmla="*/ 0 h 1885320"/>
                    <a:gd name="textAreaBottom" fmla="*/ 1885680 h 1885320"/>
                  </a:gdLst>
                  <a:ahLst/>
                  <a:cxnLst/>
                  <a:rect l="textAreaLeft" t="textAreaTop" r="textAreaRight" b="textAreaBottom"/>
                  <a:pathLst>
                    <a:path w="2275840" h="2275840">
                      <a:moveTo>
                        <a:pt x="866801" y="0"/>
                      </a:moveTo>
                      <a:lnTo>
                        <a:pt x="2275840" y="0"/>
                      </a:lnTo>
                      <a:lnTo>
                        <a:pt x="2275840" y="914400"/>
                      </a:lnTo>
                      <a:lnTo>
                        <a:pt x="2275840" y="2275840"/>
                      </a:lnTo>
                      <a:lnTo>
                        <a:pt x="0" y="2275840"/>
                      </a:lnTo>
                      <a:cubicBezTo>
                        <a:pt x="0" y="1568827"/>
                        <a:pt x="322395" y="937114"/>
                        <a:pt x="828194" y="519691"/>
                      </a:cubicBezTo>
                      <a:lnTo>
                        <a:pt x="866801" y="490822"/>
                      </a:lnTo>
                      <a:close/>
                    </a:path>
                  </a:pathLst>
                </a:custGeom>
                <a:solidFill>
                  <a:srgbClr val="19A5CD"/>
                </a:solidFill>
                <a:ln w="12700" cap="flat" cmpd="sng" algn="ctr">
                  <a:noFill/>
                  <a:prstDash val="solid"/>
                  <a:miter/>
                </a:ln>
                <a:effectLst/>
              </p:spPr>
              <p:txBody>
                <a:bodyPr lIns="90000" tIns="45000" rIns="90000" bIns="4500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軟正黑體"/>
                  </a:endParaRPr>
                </a:p>
              </p:txBody>
            </p:sp>
          </p:grpSp>
          <p:grpSp>
            <p:nvGrpSpPr>
              <p:cNvPr id="92" name="群組 25">
                <a:extLst>
                  <a:ext uri="{FF2B5EF4-FFF2-40B4-BE49-F238E27FC236}">
                    <a16:creationId xmlns:a16="http://schemas.microsoft.com/office/drawing/2014/main" id="{47EBC9AE-0AB5-4949-ADC5-F790885EDFF9}"/>
                  </a:ext>
                </a:extLst>
              </p:cNvPr>
              <p:cNvGrpSpPr/>
              <p:nvPr/>
            </p:nvGrpSpPr>
            <p:grpSpPr>
              <a:xfrm>
                <a:off x="3691549" y="1754830"/>
                <a:ext cx="1357560" cy="191160"/>
                <a:chOff x="3668400" y="1540440"/>
                <a:chExt cx="1357560" cy="191160"/>
              </a:xfrm>
            </p:grpSpPr>
            <p:cxnSp>
              <p:nvCxnSpPr>
                <p:cNvPr id="93" name="直線接點 18">
                  <a:extLst>
                    <a:ext uri="{FF2B5EF4-FFF2-40B4-BE49-F238E27FC236}">
                      <a16:creationId xmlns:a16="http://schemas.microsoft.com/office/drawing/2014/main" id="{DC7633FA-428B-44C7-91FA-E86638B2BC55}"/>
                    </a:ext>
                  </a:extLst>
                </p:cNvPr>
                <p:cNvCxnSpPr/>
                <p:nvPr/>
              </p:nvCxnSpPr>
              <p:spPr>
                <a:xfrm>
                  <a:off x="3859560" y="1644480"/>
                  <a:ext cx="1166760" cy="3960"/>
                </a:xfrm>
                <a:prstGeom prst="straightConnector1">
                  <a:avLst/>
                </a:prstGeom>
                <a:ln w="38100">
                  <a:solidFill>
                    <a:srgbClr val="DC4655"/>
                  </a:solidFill>
                  <a:prstDash val="sysDot"/>
                </a:ln>
              </p:spPr>
            </p:cxnSp>
            <p:sp>
              <p:nvSpPr>
                <p:cNvPr id="94" name="橢圓 24">
                  <a:extLst>
                    <a:ext uri="{FF2B5EF4-FFF2-40B4-BE49-F238E27FC236}">
                      <a16:creationId xmlns:a16="http://schemas.microsoft.com/office/drawing/2014/main" id="{F29400E5-BDAC-4C3D-BDA2-8C0C6F625E33}"/>
                    </a:ext>
                  </a:extLst>
                </p:cNvPr>
                <p:cNvSpPr/>
                <p:nvPr/>
              </p:nvSpPr>
              <p:spPr>
                <a:xfrm>
                  <a:off x="3668400" y="1540440"/>
                  <a:ext cx="191160" cy="191160"/>
                </a:xfrm>
                <a:prstGeom prst="ellipse">
                  <a:avLst/>
                </a:prstGeom>
                <a:solidFill>
                  <a:srgbClr val="DC4655"/>
                </a:solidFill>
                <a:ln w="12700" cap="flat" cmpd="sng" algn="ctr">
                  <a:noFill/>
                  <a:prstDash val="solid"/>
                  <a:miter/>
                </a:ln>
                <a:effectLst/>
              </p:spPr>
              <p:txBody>
                <a:bodyPr lIns="90000" tIns="45000" rIns="90000" bIns="4500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軟正黑體"/>
                  </a:endParaRPr>
                </a:p>
              </p:txBody>
            </p:sp>
          </p:grpSp>
          <p:grpSp>
            <p:nvGrpSpPr>
              <p:cNvPr id="95" name="群組 26">
                <a:extLst>
                  <a:ext uri="{FF2B5EF4-FFF2-40B4-BE49-F238E27FC236}">
                    <a16:creationId xmlns:a16="http://schemas.microsoft.com/office/drawing/2014/main" id="{B067FBAB-1489-4773-BF77-4E5E56986DE5}"/>
                  </a:ext>
                </a:extLst>
              </p:cNvPr>
              <p:cNvGrpSpPr/>
              <p:nvPr/>
            </p:nvGrpSpPr>
            <p:grpSpPr>
              <a:xfrm>
                <a:off x="6869989" y="5111830"/>
                <a:ext cx="1357200" cy="191160"/>
                <a:chOff x="6846840" y="4897440"/>
                <a:chExt cx="1357200" cy="191160"/>
              </a:xfrm>
            </p:grpSpPr>
            <p:cxnSp>
              <p:nvCxnSpPr>
                <p:cNvPr id="96" name="直線接點 27">
                  <a:extLst>
                    <a:ext uri="{FF2B5EF4-FFF2-40B4-BE49-F238E27FC236}">
                      <a16:creationId xmlns:a16="http://schemas.microsoft.com/office/drawing/2014/main" id="{3AED113C-0117-4E35-BFA4-257948787F90}"/>
                    </a:ext>
                  </a:extLst>
                </p:cNvPr>
                <p:cNvCxnSpPr/>
                <p:nvPr/>
              </p:nvCxnSpPr>
              <p:spPr>
                <a:xfrm flipH="1">
                  <a:off x="6846840" y="5001480"/>
                  <a:ext cx="1166400" cy="3960"/>
                </a:xfrm>
                <a:prstGeom prst="straightConnector1">
                  <a:avLst/>
                </a:prstGeom>
                <a:ln w="38100">
                  <a:solidFill>
                    <a:srgbClr val="8CC350"/>
                  </a:solidFill>
                  <a:prstDash val="sysDot"/>
                </a:ln>
              </p:spPr>
            </p:cxnSp>
            <p:sp>
              <p:nvSpPr>
                <p:cNvPr id="97" name="橢圓 28">
                  <a:extLst>
                    <a:ext uri="{FF2B5EF4-FFF2-40B4-BE49-F238E27FC236}">
                      <a16:creationId xmlns:a16="http://schemas.microsoft.com/office/drawing/2014/main" id="{9AD74927-E3B8-4C9D-BB6A-9644D2133DE2}"/>
                    </a:ext>
                  </a:extLst>
                </p:cNvPr>
                <p:cNvSpPr/>
                <p:nvPr/>
              </p:nvSpPr>
              <p:spPr>
                <a:xfrm flipH="1">
                  <a:off x="8012520" y="4897440"/>
                  <a:ext cx="191160" cy="191160"/>
                </a:xfrm>
                <a:prstGeom prst="ellipse">
                  <a:avLst/>
                </a:prstGeom>
                <a:solidFill>
                  <a:srgbClr val="8CC350"/>
                </a:solidFill>
                <a:ln w="12700" cap="flat" cmpd="sng" algn="ctr">
                  <a:solidFill>
                    <a:srgbClr val="8CC350"/>
                  </a:solidFill>
                  <a:prstDash val="solid"/>
                  <a:miter/>
                </a:ln>
                <a:effectLst/>
              </p:spPr>
              <p:txBody>
                <a:bodyPr lIns="90000" tIns="45000" rIns="90000" bIns="4500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軟正黑體"/>
                  </a:endParaRPr>
                </a:p>
              </p:txBody>
            </p:sp>
          </p:grpSp>
          <p:grpSp>
            <p:nvGrpSpPr>
              <p:cNvPr id="98" name="群組 29">
                <a:extLst>
                  <a:ext uri="{FF2B5EF4-FFF2-40B4-BE49-F238E27FC236}">
                    <a16:creationId xmlns:a16="http://schemas.microsoft.com/office/drawing/2014/main" id="{AB44576B-7BA2-4C79-B59D-6E9D7F5C4D69}"/>
                  </a:ext>
                </a:extLst>
              </p:cNvPr>
              <p:cNvGrpSpPr/>
              <p:nvPr/>
            </p:nvGrpSpPr>
            <p:grpSpPr>
              <a:xfrm>
                <a:off x="7658389" y="1772830"/>
                <a:ext cx="664560" cy="1270080"/>
                <a:chOff x="7635240" y="1558440"/>
                <a:chExt cx="664560" cy="1270080"/>
              </a:xfrm>
            </p:grpSpPr>
            <p:cxnSp>
              <p:nvCxnSpPr>
                <p:cNvPr id="99" name="直線接點 30">
                  <a:extLst>
                    <a:ext uri="{FF2B5EF4-FFF2-40B4-BE49-F238E27FC236}">
                      <a16:creationId xmlns:a16="http://schemas.microsoft.com/office/drawing/2014/main" id="{532E2C02-10C7-4FFB-8327-97C5B43BC866}"/>
                    </a:ext>
                  </a:extLst>
                </p:cNvPr>
                <p:cNvCxnSpPr/>
                <p:nvPr/>
              </p:nvCxnSpPr>
              <p:spPr>
                <a:xfrm flipH="1">
                  <a:off x="7635240" y="1662480"/>
                  <a:ext cx="473760" cy="360"/>
                </a:xfrm>
                <a:prstGeom prst="straightConnector1">
                  <a:avLst/>
                </a:prstGeom>
                <a:ln w="38100">
                  <a:solidFill>
                    <a:srgbClr val="FFD255"/>
                  </a:solidFill>
                  <a:prstDash val="sysDot"/>
                </a:ln>
              </p:spPr>
            </p:cxnSp>
            <p:sp>
              <p:nvSpPr>
                <p:cNvPr id="100" name="橢圓 31">
                  <a:extLst>
                    <a:ext uri="{FF2B5EF4-FFF2-40B4-BE49-F238E27FC236}">
                      <a16:creationId xmlns:a16="http://schemas.microsoft.com/office/drawing/2014/main" id="{90BA500E-4674-4008-8A4C-2BA8067B1901}"/>
                    </a:ext>
                  </a:extLst>
                </p:cNvPr>
                <p:cNvSpPr/>
                <p:nvPr/>
              </p:nvSpPr>
              <p:spPr>
                <a:xfrm flipH="1">
                  <a:off x="8108280" y="1558440"/>
                  <a:ext cx="191160" cy="191160"/>
                </a:xfrm>
                <a:prstGeom prst="ellipse">
                  <a:avLst/>
                </a:prstGeom>
                <a:solidFill>
                  <a:srgbClr val="FFD255"/>
                </a:solidFill>
                <a:ln w="12700" cap="flat" cmpd="sng" algn="ctr">
                  <a:solidFill>
                    <a:srgbClr val="FFD255"/>
                  </a:solidFill>
                  <a:prstDash val="solid"/>
                  <a:miter/>
                </a:ln>
                <a:effectLst/>
              </p:spPr>
              <p:txBody>
                <a:bodyPr lIns="90000" tIns="45000" rIns="90000" bIns="4500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軟正黑體"/>
                  </a:endParaRPr>
                </a:p>
              </p:txBody>
            </p:sp>
            <p:cxnSp>
              <p:nvCxnSpPr>
                <p:cNvPr id="101" name="直線接點 32">
                  <a:extLst>
                    <a:ext uri="{FF2B5EF4-FFF2-40B4-BE49-F238E27FC236}">
                      <a16:creationId xmlns:a16="http://schemas.microsoft.com/office/drawing/2014/main" id="{4773E055-FED9-4EB2-A8EF-DE40A20D2E9B}"/>
                    </a:ext>
                  </a:extLst>
                </p:cNvPr>
                <p:cNvCxnSpPr/>
                <p:nvPr/>
              </p:nvCxnSpPr>
              <p:spPr>
                <a:xfrm>
                  <a:off x="7635240" y="1662480"/>
                  <a:ext cx="3600" cy="1166400"/>
                </a:xfrm>
                <a:prstGeom prst="straightConnector1">
                  <a:avLst/>
                </a:prstGeom>
                <a:ln w="38100">
                  <a:solidFill>
                    <a:srgbClr val="FFD255"/>
                  </a:solidFill>
                  <a:prstDash val="sysDot"/>
                </a:ln>
              </p:spPr>
            </p:cxnSp>
          </p:grpSp>
          <p:grpSp>
            <p:nvGrpSpPr>
              <p:cNvPr id="102" name="群組 35">
                <a:extLst>
                  <a:ext uri="{FF2B5EF4-FFF2-40B4-BE49-F238E27FC236}">
                    <a16:creationId xmlns:a16="http://schemas.microsoft.com/office/drawing/2014/main" id="{C32C0368-4CF1-48FA-990F-13EF91D043D1}"/>
                  </a:ext>
                </a:extLst>
              </p:cNvPr>
              <p:cNvGrpSpPr/>
              <p:nvPr/>
            </p:nvGrpSpPr>
            <p:grpSpPr>
              <a:xfrm>
                <a:off x="3691549" y="4032910"/>
                <a:ext cx="593640" cy="1269720"/>
                <a:chOff x="3668400" y="3818520"/>
                <a:chExt cx="593640" cy="1269720"/>
              </a:xfrm>
            </p:grpSpPr>
            <p:cxnSp>
              <p:nvCxnSpPr>
                <p:cNvPr id="103" name="直線接點 36">
                  <a:extLst>
                    <a:ext uri="{FF2B5EF4-FFF2-40B4-BE49-F238E27FC236}">
                      <a16:creationId xmlns:a16="http://schemas.microsoft.com/office/drawing/2014/main" id="{E6DC31D1-676D-44BE-885E-DAE8789465D9}"/>
                    </a:ext>
                  </a:extLst>
                </p:cNvPr>
                <p:cNvCxnSpPr/>
                <p:nvPr/>
              </p:nvCxnSpPr>
              <p:spPr>
                <a:xfrm>
                  <a:off x="3859560" y="4984560"/>
                  <a:ext cx="402840" cy="360"/>
                </a:xfrm>
                <a:prstGeom prst="straightConnector1">
                  <a:avLst/>
                </a:prstGeom>
                <a:ln w="38100">
                  <a:solidFill>
                    <a:srgbClr val="19A5CD"/>
                  </a:solidFill>
                  <a:prstDash val="sysDot"/>
                </a:ln>
              </p:spPr>
            </p:cxnSp>
            <p:sp>
              <p:nvSpPr>
                <p:cNvPr id="104" name="橢圓 37">
                  <a:extLst>
                    <a:ext uri="{FF2B5EF4-FFF2-40B4-BE49-F238E27FC236}">
                      <a16:creationId xmlns:a16="http://schemas.microsoft.com/office/drawing/2014/main" id="{FF1C7BBA-50FD-47A7-9678-4EBBFA0A0089}"/>
                    </a:ext>
                  </a:extLst>
                </p:cNvPr>
                <p:cNvSpPr/>
                <p:nvPr/>
              </p:nvSpPr>
              <p:spPr>
                <a:xfrm flipV="1">
                  <a:off x="3668400" y="4896720"/>
                  <a:ext cx="191160" cy="191160"/>
                </a:xfrm>
                <a:prstGeom prst="ellipse">
                  <a:avLst/>
                </a:prstGeom>
                <a:solidFill>
                  <a:srgbClr val="19A5CD"/>
                </a:solidFill>
                <a:ln w="12700" cap="flat" cmpd="sng" algn="ctr">
                  <a:solidFill>
                    <a:srgbClr val="19A5CD"/>
                  </a:solidFill>
                  <a:prstDash val="solid"/>
                  <a:miter/>
                </a:ln>
                <a:effectLst/>
              </p:spPr>
              <p:txBody>
                <a:bodyPr lIns="90000" tIns="45000" rIns="90000" bIns="4500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軟正黑體"/>
                  </a:endParaRPr>
                </a:p>
              </p:txBody>
            </p:sp>
            <p:cxnSp>
              <p:nvCxnSpPr>
                <p:cNvPr id="105" name="直線接點 38">
                  <a:extLst>
                    <a:ext uri="{FF2B5EF4-FFF2-40B4-BE49-F238E27FC236}">
                      <a16:creationId xmlns:a16="http://schemas.microsoft.com/office/drawing/2014/main" id="{32B6BC24-6871-4111-BD99-BD65D8B85054}"/>
                    </a:ext>
                  </a:extLst>
                </p:cNvPr>
                <p:cNvCxnSpPr/>
                <p:nvPr/>
              </p:nvCxnSpPr>
              <p:spPr>
                <a:xfrm flipH="1" flipV="1">
                  <a:off x="4258440" y="3818520"/>
                  <a:ext cx="3960" cy="1166400"/>
                </a:xfrm>
                <a:prstGeom prst="straightConnector1">
                  <a:avLst/>
                </a:prstGeom>
                <a:ln w="38100">
                  <a:solidFill>
                    <a:srgbClr val="19A5CD"/>
                  </a:solidFill>
                  <a:prstDash val="sysDot"/>
                </a:ln>
              </p:spPr>
            </p:cxnSp>
          </p:grpSp>
        </p:grpSp>
        <p:grpSp>
          <p:nvGrpSpPr>
            <p:cNvPr id="88" name="群組 16">
              <a:extLst>
                <a:ext uri="{FF2B5EF4-FFF2-40B4-BE49-F238E27FC236}">
                  <a16:creationId xmlns:a16="http://schemas.microsoft.com/office/drawing/2014/main" id="{DEF14A5F-313A-48C5-8CA4-ED8BF91E9C4C}"/>
                </a:ext>
              </a:extLst>
            </p:cNvPr>
            <p:cNvGrpSpPr/>
            <p:nvPr/>
          </p:nvGrpSpPr>
          <p:grpSpPr>
            <a:xfrm>
              <a:off x="4430629" y="1967230"/>
              <a:ext cx="3123000" cy="3123000"/>
              <a:chOff x="4407480" y="1752840"/>
              <a:chExt cx="3123000" cy="3123000"/>
            </a:xfrm>
          </p:grpSpPr>
          <p:sp>
            <p:nvSpPr>
              <p:cNvPr id="89" name="橢圓 13">
                <a:extLst>
                  <a:ext uri="{FF2B5EF4-FFF2-40B4-BE49-F238E27FC236}">
                    <a16:creationId xmlns:a16="http://schemas.microsoft.com/office/drawing/2014/main" id="{8C1D90D1-5CCB-4831-9948-C826E027416B}"/>
                  </a:ext>
                </a:extLst>
              </p:cNvPr>
              <p:cNvSpPr/>
              <p:nvPr/>
            </p:nvSpPr>
            <p:spPr>
              <a:xfrm>
                <a:off x="4407480" y="1752840"/>
                <a:ext cx="3123000" cy="3123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/>
              </a:ln>
              <a:effectLst/>
            </p:spPr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</a:endParaRPr>
              </a:p>
            </p:txBody>
          </p:sp>
          <p:sp>
            <p:nvSpPr>
              <p:cNvPr id="90" name="橢圓 14">
                <a:extLst>
                  <a:ext uri="{FF2B5EF4-FFF2-40B4-BE49-F238E27FC236}">
                    <a16:creationId xmlns:a16="http://schemas.microsoft.com/office/drawing/2014/main" id="{F593FE12-9234-4B05-9D30-24CD5DBDFD3D}"/>
                  </a:ext>
                </a:extLst>
              </p:cNvPr>
              <p:cNvSpPr/>
              <p:nvPr/>
            </p:nvSpPr>
            <p:spPr>
              <a:xfrm>
                <a:off x="4620240" y="1965960"/>
                <a:ext cx="2697120" cy="2697120"/>
              </a:xfrm>
              <a:prstGeom prst="ellipse">
                <a:avLst/>
              </a:prstGeom>
              <a:noFill/>
              <a:ln w="38100" cap="flat" cmpd="sng" algn="ctr">
                <a:solidFill>
                  <a:srgbClr val="E7E6E6">
                    <a:lumMod val="50000"/>
                  </a:srgbClr>
                </a:solidFill>
                <a:prstDash val="solid"/>
                <a:miter/>
              </a:ln>
              <a:effectLst/>
            </p:spPr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1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軟正黑體"/>
                </a:endParaRPr>
              </a:p>
            </p:txBody>
          </p:sp>
          <p:sp>
            <p:nvSpPr>
              <p:cNvPr id="91" name="矩形 15">
                <a:extLst>
                  <a:ext uri="{FF2B5EF4-FFF2-40B4-BE49-F238E27FC236}">
                    <a16:creationId xmlns:a16="http://schemas.microsoft.com/office/drawing/2014/main" id="{944C47FC-75D4-4980-A37C-4FA46247B80A}"/>
                  </a:ext>
                </a:extLst>
              </p:cNvPr>
              <p:cNvSpPr/>
              <p:nvPr/>
            </p:nvSpPr>
            <p:spPr>
              <a:xfrm>
                <a:off x="5031611" y="2544480"/>
                <a:ext cx="1874017" cy="144509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none" lIns="90000" tIns="45000" rIns="90000" bIns="45000" anchor="t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0" cap="none" spc="-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軟正黑體"/>
                  </a:rPr>
                  <a:t>SWOT</a:t>
                </a:r>
                <a:endParaRPr kumimoji="0" lang="en-US" sz="44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4400" b="1" i="0" u="none" strike="noStrike" kern="0" cap="none" spc="-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軟正黑體"/>
                  </a:rPr>
                  <a:t>分析</a:t>
                </a:r>
                <a:endParaRPr kumimoji="0" lang="en-US" sz="4400" b="0" i="0" u="none" strike="noStrike" kern="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106" name="群組 49">
            <a:extLst>
              <a:ext uri="{FF2B5EF4-FFF2-40B4-BE49-F238E27FC236}">
                <a16:creationId xmlns:a16="http://schemas.microsoft.com/office/drawing/2014/main" id="{DF6C9536-498D-4909-8260-2BC6D28F8566}"/>
              </a:ext>
            </a:extLst>
          </p:cNvPr>
          <p:cNvGrpSpPr/>
          <p:nvPr/>
        </p:nvGrpSpPr>
        <p:grpSpPr>
          <a:xfrm>
            <a:off x="522053" y="1135917"/>
            <a:ext cx="3433036" cy="2500763"/>
            <a:chOff x="241844" y="1291706"/>
            <a:chExt cx="3433036" cy="2500763"/>
          </a:xfrm>
        </p:grpSpPr>
        <p:sp>
          <p:nvSpPr>
            <p:cNvPr id="107" name="矩形 41">
              <a:extLst>
                <a:ext uri="{FF2B5EF4-FFF2-40B4-BE49-F238E27FC236}">
                  <a16:creationId xmlns:a16="http://schemas.microsoft.com/office/drawing/2014/main" id="{A4732113-0896-4EBF-824F-703B29379E66}"/>
                </a:ext>
              </a:extLst>
            </p:cNvPr>
            <p:cNvSpPr/>
            <p:nvPr/>
          </p:nvSpPr>
          <p:spPr>
            <a:xfrm>
              <a:off x="1449184" y="1291706"/>
              <a:ext cx="1104831" cy="644877"/>
            </a:xfrm>
            <a:prstGeom prst="rect">
              <a:avLst/>
            </a:prstGeom>
            <a:noFill/>
            <a:ln w="0">
              <a:noFill/>
            </a:ln>
            <a:effectLst/>
          </p:spPr>
          <p:txBody>
            <a:bodyPr wrap="none" lIns="90000" tIns="45000" rIns="90000" bIns="4500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1" i="0" u="none" strike="noStrike" kern="0" cap="none" spc="-1" normalizeH="0" baseline="0" noProof="0" dirty="0">
                  <a:ln>
                    <a:noFill/>
                  </a:ln>
                  <a:solidFill>
                    <a:srgbClr val="DC4655"/>
                  </a:solidFill>
                  <a:effectLst/>
                  <a:uLnTx/>
                  <a:uFillTx/>
                  <a:latin typeface="Arial"/>
                  <a:ea typeface="微軟正黑體"/>
                </a:rPr>
                <a:t>優勢</a:t>
              </a:r>
              <a:endParaRPr kumimoji="0" lang="en-US" sz="3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8" name="矩形 45">
              <a:extLst>
                <a:ext uri="{FF2B5EF4-FFF2-40B4-BE49-F238E27FC236}">
                  <a16:creationId xmlns:a16="http://schemas.microsoft.com/office/drawing/2014/main" id="{89FA6607-1163-4795-9856-A94103C5AC96}"/>
                </a:ext>
              </a:extLst>
            </p:cNvPr>
            <p:cNvSpPr/>
            <p:nvPr/>
          </p:nvSpPr>
          <p:spPr>
            <a:xfrm>
              <a:off x="241844" y="2031774"/>
              <a:ext cx="3433036" cy="1760695"/>
            </a:xfrm>
            <a:prstGeom prst="rect">
              <a:avLst/>
            </a:prstGeom>
            <a:noFill/>
            <a:ln w="0">
              <a:noFill/>
            </a:ln>
            <a:effectLst/>
          </p:spPr>
          <p:txBody>
            <a:bodyPr wrap="square" lIns="90000" tIns="45000" rIns="90000" bIns="45000" anchor="t">
              <a:spAutoFit/>
            </a:bodyPr>
            <a:lstStyle/>
            <a:p>
              <a:pPr marL="343080" marR="0" lvl="0" indent="-34308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7A1721"/>
                </a:buClr>
                <a:buSzTx/>
                <a:buFont typeface="Wingdings" charset="2"/>
                <a:buChar char=""/>
                <a:tabLst/>
                <a:defRPr/>
              </a:pPr>
              <a:r>
                <a:rPr kumimoji="0" lang="zh-TW" altLang="en-US" sz="2100" b="1" i="0" u="none" strike="noStrike" kern="0" cap="none" spc="-1" normalizeH="0" baseline="0" noProof="0" dirty="0">
                  <a:ln>
                    <a:noFill/>
                  </a:ln>
                  <a:solidFill>
                    <a:srgbClr val="DC4655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微軟正黑體"/>
                </a:rPr>
                <a:t>使</a:t>
              </a:r>
              <a:r>
                <a:rPr lang="zh-TW" altLang="en-US" sz="2100" b="1" kern="0" spc="-1" dirty="0">
                  <a:solidFill>
                    <a:srgbClr val="DC4655">
                      <a:lumMod val="50000"/>
                    </a:srgbClr>
                  </a:solidFill>
                  <a:latin typeface="Arial"/>
                  <a:ea typeface="微軟正黑體"/>
                </a:rPr>
                <a:t>用</a:t>
              </a:r>
              <a:r>
                <a:rPr lang="en-US" altLang="zh-TW" sz="2100" b="1" u="sng" kern="0" spc="-1" dirty="0">
                  <a:solidFill>
                    <a:srgbClr val="DC4655">
                      <a:lumMod val="50000"/>
                    </a:srgbClr>
                  </a:solidFill>
                  <a:latin typeface="Arial"/>
                  <a:ea typeface="微軟正黑體"/>
                </a:rPr>
                <a:t>AI</a:t>
              </a:r>
              <a:r>
                <a:rPr lang="zh-TW" altLang="en-US" sz="2100" b="1" u="sng" kern="0" spc="-1" dirty="0">
                  <a:solidFill>
                    <a:srgbClr val="DC4655">
                      <a:lumMod val="50000"/>
                    </a:srgbClr>
                  </a:solidFill>
                  <a:latin typeface="Arial"/>
                  <a:ea typeface="微軟正黑體"/>
                </a:rPr>
                <a:t>與機器學習</a:t>
              </a:r>
              <a:r>
                <a:rPr kumimoji="0" lang="zh-TW" altLang="en-US" sz="2100" b="1" i="0" u="sng" strike="noStrike" kern="0" cap="none" spc="-1" normalizeH="0" baseline="0" noProof="0" dirty="0">
                  <a:ln>
                    <a:noFill/>
                  </a:ln>
                  <a:solidFill>
                    <a:srgbClr val="DC4655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微軟正黑體"/>
                </a:rPr>
                <a:t>技術</a:t>
              </a:r>
              <a:r>
                <a:rPr kumimoji="0" lang="zh-TW" altLang="en-US" sz="2100" b="1" i="0" u="none" strike="noStrike" kern="0" cap="none" spc="-1" normalizeH="0" baseline="0" noProof="0" dirty="0">
                  <a:ln>
                    <a:noFill/>
                  </a:ln>
                  <a:solidFill>
                    <a:srgbClr val="DC4655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微軟正黑體"/>
                </a:rPr>
                <a:t>提供創新的互動服務</a:t>
              </a:r>
              <a:endParaRPr kumimoji="0" lang="en-US" altLang="zh-TW" sz="2100" b="1" i="0" u="none" strike="noStrike" kern="0" cap="none" spc="-1" normalizeH="0" baseline="0" noProof="0" dirty="0">
                <a:ln>
                  <a:noFill/>
                </a:ln>
                <a:solidFill>
                  <a:srgbClr val="DC4655">
                    <a:lumMod val="50000"/>
                  </a:srgbClr>
                </a:solidFill>
                <a:effectLst/>
                <a:uLnTx/>
                <a:uFillTx/>
                <a:latin typeface="Arial"/>
                <a:ea typeface="微軟正黑體"/>
              </a:endParaRPr>
            </a:p>
            <a:p>
              <a:pPr marL="343080" marR="0" lvl="0" indent="-34308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7A1721"/>
                </a:buClr>
                <a:buSzTx/>
                <a:buFont typeface="Wingdings" charset="2"/>
                <a:buChar char=""/>
                <a:tabLst/>
                <a:defRPr/>
              </a:pPr>
              <a:r>
                <a:rPr lang="zh-TW" altLang="en-US" sz="2100" b="1" u="sng" kern="0" spc="-1" dirty="0">
                  <a:solidFill>
                    <a:srgbClr val="DC4655">
                      <a:lumMod val="50000"/>
                    </a:srgbClr>
                  </a:solidFill>
                  <a:latin typeface="Arial"/>
                  <a:ea typeface="微軟正黑體"/>
                </a:rPr>
                <a:t>介面簡潔</a:t>
              </a:r>
              <a:r>
                <a:rPr lang="zh-TW" altLang="en-US" sz="2100" b="1" kern="0" spc="-1" dirty="0">
                  <a:solidFill>
                    <a:srgbClr val="DC4655">
                      <a:lumMod val="50000"/>
                    </a:srgbClr>
                  </a:solidFill>
                  <a:latin typeface="Arial"/>
                  <a:ea typeface="微軟正黑體"/>
                </a:rPr>
                <a:t>適合長者使用</a:t>
              </a:r>
              <a:endParaRPr lang="en-US" altLang="zh-TW" sz="2100" b="1" kern="0" spc="-1" dirty="0">
                <a:solidFill>
                  <a:srgbClr val="DC4655">
                    <a:lumMod val="50000"/>
                  </a:srgbClr>
                </a:solidFill>
                <a:latin typeface="Arial"/>
                <a:ea typeface="微軟正黑體"/>
              </a:endParaRPr>
            </a:p>
            <a:p>
              <a:pPr marL="343080" marR="0" lvl="0" indent="-34308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7A1721"/>
                </a:buClr>
                <a:buSzTx/>
                <a:buFont typeface="Wingdings" charset="2"/>
                <a:buChar char=""/>
                <a:tabLst/>
                <a:defRPr/>
              </a:pPr>
              <a:r>
                <a:rPr lang="zh-TW" altLang="en-US" sz="2100" b="1" kern="0" spc="-1" dirty="0">
                  <a:solidFill>
                    <a:srgbClr val="DC4655">
                      <a:lumMod val="50000"/>
                    </a:srgbClr>
                  </a:solidFill>
                  <a:latin typeface="Arial"/>
                  <a:ea typeface="微軟正黑體"/>
                </a:rPr>
                <a:t>全天服務，便利性高</a:t>
              </a:r>
              <a:endParaRPr kumimoji="0" lang="en-US" sz="21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09" name="群組 50">
            <a:extLst>
              <a:ext uri="{FF2B5EF4-FFF2-40B4-BE49-F238E27FC236}">
                <a16:creationId xmlns:a16="http://schemas.microsoft.com/office/drawing/2014/main" id="{0DD4786F-57AA-4169-9168-0FAAF313B91F}"/>
              </a:ext>
            </a:extLst>
          </p:cNvPr>
          <p:cNvGrpSpPr/>
          <p:nvPr/>
        </p:nvGrpSpPr>
        <p:grpSpPr>
          <a:xfrm>
            <a:off x="8239971" y="1090717"/>
            <a:ext cx="3786182" cy="2493295"/>
            <a:chOff x="8392320" y="1325572"/>
            <a:chExt cx="3786182" cy="2493295"/>
          </a:xfrm>
        </p:grpSpPr>
        <p:sp>
          <p:nvSpPr>
            <p:cNvPr id="110" name="矩形 42">
              <a:extLst>
                <a:ext uri="{FF2B5EF4-FFF2-40B4-BE49-F238E27FC236}">
                  <a16:creationId xmlns:a16="http://schemas.microsoft.com/office/drawing/2014/main" id="{1FE61C7A-D3BA-426F-8575-552AB7DC843F}"/>
                </a:ext>
              </a:extLst>
            </p:cNvPr>
            <p:cNvSpPr/>
            <p:nvPr/>
          </p:nvSpPr>
          <p:spPr>
            <a:xfrm>
              <a:off x="9574024" y="1325572"/>
              <a:ext cx="1104831" cy="644877"/>
            </a:xfrm>
            <a:prstGeom prst="rect">
              <a:avLst/>
            </a:prstGeom>
            <a:noFill/>
            <a:ln w="0">
              <a:noFill/>
            </a:ln>
            <a:effectLst/>
          </p:spPr>
          <p:txBody>
            <a:bodyPr wrap="none" lIns="90000" tIns="45000" rIns="90000" bIns="4500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600" b="1" kern="0" spc="-1" dirty="0">
                  <a:solidFill>
                    <a:schemeClr val="accent4">
                      <a:lumMod val="75000"/>
                    </a:schemeClr>
                  </a:solidFill>
                  <a:latin typeface="Arial"/>
                  <a:ea typeface="微軟正黑體"/>
                </a:rPr>
                <a:t>劣勢</a:t>
              </a:r>
              <a:endParaRPr kumimoji="0" lang="en-US" sz="3600" b="0" i="0" u="none" strike="noStrike" kern="0" cap="none" spc="-1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1" name="矩形 46">
              <a:extLst>
                <a:ext uri="{FF2B5EF4-FFF2-40B4-BE49-F238E27FC236}">
                  <a16:creationId xmlns:a16="http://schemas.microsoft.com/office/drawing/2014/main" id="{9F6D9369-AA28-4ED6-8C2F-5FBC7C1E23D0}"/>
                </a:ext>
              </a:extLst>
            </p:cNvPr>
            <p:cNvSpPr/>
            <p:nvPr/>
          </p:nvSpPr>
          <p:spPr>
            <a:xfrm>
              <a:off x="8392320" y="2058172"/>
              <a:ext cx="3786182" cy="1760695"/>
            </a:xfrm>
            <a:prstGeom prst="rect">
              <a:avLst/>
            </a:prstGeom>
            <a:noFill/>
            <a:ln w="0">
              <a:noFill/>
            </a:ln>
            <a:effectLst/>
          </p:spPr>
          <p:txBody>
            <a:bodyPr wrap="square" lIns="90000" tIns="45000" rIns="90000" bIns="45000" anchor="t">
              <a:spAutoFit/>
            </a:bodyPr>
            <a:lstStyle/>
            <a:p>
              <a:pPr marL="343080" marR="0" lvl="0" indent="-34308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AA7D00"/>
                </a:buClr>
                <a:buSzTx/>
                <a:buFont typeface="Wingdings" charset="2"/>
                <a:buChar char=""/>
                <a:tabLst/>
                <a:defRPr/>
              </a:pPr>
              <a:r>
                <a:rPr kumimoji="0" lang="zh-TW" altLang="en-US" sz="2100" b="1" i="0" u="none" strike="noStrike" kern="0" cap="none" spc="-1" normalizeH="0" baseline="0" noProof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微軟正黑體"/>
                </a:rPr>
                <a:t>高初始投資與</a:t>
              </a:r>
              <a:r>
                <a:rPr kumimoji="0" lang="zh-TW" altLang="en-US" sz="2100" b="1" i="0" u="sng" strike="noStrike" kern="0" cap="none" spc="-1" normalizeH="0" baseline="0" noProof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微軟正黑體"/>
                </a:rPr>
                <a:t>技術成本</a:t>
              </a:r>
              <a:r>
                <a:rPr kumimoji="0" lang="zh-TW" altLang="en-US" sz="2100" b="1" i="0" u="none" strike="noStrike" kern="0" cap="none" spc="-1" normalizeH="0" baseline="0" noProof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微軟正黑體"/>
                </a:rPr>
                <a:t>，使價格可能偏高</a:t>
              </a:r>
              <a:endParaRPr kumimoji="0" lang="en-US" altLang="zh-TW" sz="2100" b="1" i="0" u="none" strike="noStrike" kern="0" cap="none" spc="-1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/>
                <a:ea typeface="微軟正黑體"/>
              </a:endParaRPr>
            </a:p>
            <a:p>
              <a:pPr marL="343080" marR="0" lvl="0" indent="-34308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AA7D00"/>
                </a:buClr>
                <a:buSzTx/>
                <a:buFont typeface="Wingdings" charset="2"/>
                <a:buChar char=""/>
                <a:tabLst/>
                <a:defRPr/>
              </a:pPr>
              <a:r>
                <a:rPr lang="zh-TW" altLang="en-US" sz="2100" b="1" kern="0" spc="-1" dirty="0">
                  <a:solidFill>
                    <a:schemeClr val="accent4">
                      <a:lumMod val="50000"/>
                    </a:schemeClr>
                  </a:solidFill>
                  <a:latin typeface="Arial"/>
                  <a:ea typeface="微軟正黑體"/>
                </a:rPr>
                <a:t>長者可能</a:t>
              </a:r>
              <a:r>
                <a:rPr lang="zh-TW" altLang="en-US" sz="2100" b="1" u="sng" kern="0" spc="-1" dirty="0">
                  <a:solidFill>
                    <a:schemeClr val="accent4">
                      <a:lumMod val="50000"/>
                    </a:schemeClr>
                  </a:solidFill>
                  <a:latin typeface="Arial"/>
                  <a:ea typeface="微軟正黑體"/>
                </a:rPr>
                <a:t>對新技術接受度低</a:t>
              </a:r>
              <a:endParaRPr lang="en-US" altLang="zh-TW" sz="2100" b="1" u="sng" kern="0" spc="-1" dirty="0">
                <a:solidFill>
                  <a:schemeClr val="accent4">
                    <a:lumMod val="50000"/>
                  </a:schemeClr>
                </a:solidFill>
                <a:latin typeface="Arial"/>
                <a:ea typeface="微軟正黑體"/>
              </a:endParaRPr>
            </a:p>
            <a:p>
              <a:pPr marL="343080" marR="0" lvl="0" indent="-34308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AA7D00"/>
                </a:buClr>
                <a:buSzTx/>
                <a:buFont typeface="Wingdings" charset="2"/>
                <a:buChar char=""/>
                <a:tabLst/>
                <a:defRPr/>
              </a:pPr>
              <a:r>
                <a:rPr lang="zh-TW" altLang="en-US" sz="2100" b="1" kern="0" spc="-1" dirty="0">
                  <a:solidFill>
                    <a:schemeClr val="accent4">
                      <a:lumMod val="50000"/>
                    </a:schemeClr>
                  </a:solidFill>
                  <a:latin typeface="Arial"/>
                  <a:ea typeface="微軟正黑體"/>
                </a:rPr>
                <a:t>需要定期更新系統軟體</a:t>
              </a:r>
              <a:endParaRPr lang="en-US" sz="2100" b="1" kern="0" spc="-1" dirty="0">
                <a:solidFill>
                  <a:schemeClr val="accent4">
                    <a:lumMod val="50000"/>
                  </a:schemeClr>
                </a:solidFill>
                <a:latin typeface="Arial"/>
                <a:ea typeface="微軟正黑體"/>
              </a:endParaRPr>
            </a:p>
          </p:txBody>
        </p:sp>
      </p:grpSp>
      <p:grpSp>
        <p:nvGrpSpPr>
          <p:cNvPr id="112" name="群組 52">
            <a:extLst>
              <a:ext uri="{FF2B5EF4-FFF2-40B4-BE49-F238E27FC236}">
                <a16:creationId xmlns:a16="http://schemas.microsoft.com/office/drawing/2014/main" id="{5031BAC6-3884-42D6-89C5-17E4F5FD5E7C}"/>
              </a:ext>
            </a:extLst>
          </p:cNvPr>
          <p:cNvGrpSpPr/>
          <p:nvPr/>
        </p:nvGrpSpPr>
        <p:grpSpPr>
          <a:xfrm>
            <a:off x="502060" y="3841964"/>
            <a:ext cx="3433037" cy="2412441"/>
            <a:chOff x="241842" y="3768250"/>
            <a:chExt cx="3433037" cy="2412441"/>
          </a:xfrm>
        </p:grpSpPr>
        <p:sp>
          <p:nvSpPr>
            <p:cNvPr id="113" name="矩形 43">
              <a:extLst>
                <a:ext uri="{FF2B5EF4-FFF2-40B4-BE49-F238E27FC236}">
                  <a16:creationId xmlns:a16="http://schemas.microsoft.com/office/drawing/2014/main" id="{9864C414-443D-4608-9E89-AE20F5F0A301}"/>
                </a:ext>
              </a:extLst>
            </p:cNvPr>
            <p:cNvSpPr/>
            <p:nvPr/>
          </p:nvSpPr>
          <p:spPr>
            <a:xfrm>
              <a:off x="1449184" y="3768250"/>
              <a:ext cx="1104831" cy="644877"/>
            </a:xfrm>
            <a:prstGeom prst="rect">
              <a:avLst/>
            </a:prstGeom>
            <a:noFill/>
            <a:ln w="0">
              <a:noFill/>
            </a:ln>
            <a:effectLst/>
          </p:spPr>
          <p:txBody>
            <a:bodyPr wrap="none" lIns="90000" tIns="45000" rIns="90000" bIns="4500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1" i="0" u="none" strike="noStrike" kern="0" cap="none" spc="-1" normalizeH="0" baseline="0" noProof="0" dirty="0">
                  <a:ln>
                    <a:noFill/>
                  </a:ln>
                  <a:solidFill>
                    <a:srgbClr val="19A5CD"/>
                  </a:solidFill>
                  <a:effectLst/>
                  <a:uLnTx/>
                  <a:uFillTx/>
                  <a:latin typeface="Arial"/>
                  <a:ea typeface="微軟正黑體"/>
                </a:rPr>
                <a:t>機會</a:t>
              </a:r>
              <a:endParaRPr kumimoji="0" lang="en-US" sz="36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4" name="矩形 47">
              <a:extLst>
                <a:ext uri="{FF2B5EF4-FFF2-40B4-BE49-F238E27FC236}">
                  <a16:creationId xmlns:a16="http://schemas.microsoft.com/office/drawing/2014/main" id="{C030DF30-7C7E-447A-B110-43263F47BF5E}"/>
                </a:ext>
              </a:extLst>
            </p:cNvPr>
            <p:cNvSpPr/>
            <p:nvPr/>
          </p:nvSpPr>
          <p:spPr>
            <a:xfrm>
              <a:off x="241842" y="4496812"/>
              <a:ext cx="3433037" cy="1683879"/>
            </a:xfrm>
            <a:prstGeom prst="rect">
              <a:avLst/>
            </a:prstGeom>
            <a:noFill/>
            <a:ln w="0">
              <a:noFill/>
            </a:ln>
            <a:effectLst/>
          </p:spPr>
          <p:txBody>
            <a:bodyPr wrap="square" lIns="90000" tIns="45000" rIns="90000" bIns="45000" anchor="t">
              <a:spAutoFit/>
            </a:bodyPr>
            <a:lstStyle/>
            <a:p>
              <a:pPr marL="343080" marR="0" lvl="0" indent="-34308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C5266"/>
                </a:buClr>
                <a:buSzTx/>
                <a:buFont typeface="Wingdings" charset="2"/>
                <a:buChar char=""/>
                <a:tabLst/>
                <a:defRPr/>
              </a:pPr>
              <a:r>
                <a:rPr kumimoji="0" lang="zh-TW" altLang="en-US" sz="2100" b="1" i="0" strike="noStrike" kern="0" cap="none" spc="-1" normalizeH="0" baseline="0" noProof="0" dirty="0">
                  <a:ln>
                    <a:noFill/>
                  </a:ln>
                  <a:solidFill>
                    <a:srgbClr val="0E617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醫療領域</a:t>
              </a:r>
              <a:r>
                <a:rPr kumimoji="0" lang="zh-TW" altLang="en-US" sz="2100" b="1" i="0" u="none" strike="noStrike" kern="0" cap="none" spc="-1" normalizeH="0" baseline="0" noProof="0" dirty="0">
                  <a:ln>
                    <a:noFill/>
                  </a:ln>
                  <a:solidFill>
                    <a:srgbClr val="0E617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對創新</a:t>
              </a:r>
              <a:r>
                <a:rPr kumimoji="0" lang="zh-TW" altLang="en-US" sz="2100" b="1" i="0" u="sng" strike="noStrike" kern="0" cap="none" spc="-1" normalizeH="0" baseline="0" noProof="0" dirty="0">
                  <a:ln>
                    <a:noFill/>
                  </a:ln>
                  <a:solidFill>
                    <a:srgbClr val="0E617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技術需求增加</a:t>
              </a:r>
              <a:endParaRPr kumimoji="0" lang="en-US" altLang="zh-TW" sz="2100" b="1" i="0" u="sng" strike="noStrike" kern="0" cap="none" spc="-1" normalizeH="0" baseline="0" noProof="0" dirty="0">
                <a:ln>
                  <a:noFill/>
                </a:ln>
                <a:solidFill>
                  <a:srgbClr val="0E617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3080" marR="0" lvl="0" indent="-34308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C5266"/>
                </a:buClr>
                <a:buSzTx/>
                <a:buFont typeface="Wingdings" charset="2"/>
                <a:buChar char=""/>
                <a:tabLst/>
                <a:defRPr/>
              </a:pPr>
              <a:r>
                <a:rPr lang="zh-TW" altLang="en-US" sz="2100" b="1" kern="0" spc="-1" dirty="0">
                  <a:solidFill>
                    <a:srgbClr val="0E61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社會</a:t>
              </a:r>
              <a:r>
                <a:rPr lang="zh-TW" altLang="en-US" sz="2100" b="1" u="sng" kern="0" spc="-1" dirty="0">
                  <a:solidFill>
                    <a:srgbClr val="0E61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人口高齡化</a:t>
              </a:r>
              <a:r>
                <a:rPr lang="zh-TW" altLang="en-US" sz="2100" b="1" kern="0" spc="-1" dirty="0">
                  <a:solidFill>
                    <a:srgbClr val="0E617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，醫療服務需求增長</a:t>
              </a:r>
              <a:endParaRPr kumimoji="0" lang="en-US" sz="2100" b="1" i="0" u="none" strike="noStrike" kern="0" cap="none" spc="-1" normalizeH="0" baseline="0" noProof="0" dirty="0">
                <a:ln>
                  <a:noFill/>
                </a:ln>
                <a:solidFill>
                  <a:srgbClr val="0E617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5" name="群組 51">
            <a:extLst>
              <a:ext uri="{FF2B5EF4-FFF2-40B4-BE49-F238E27FC236}">
                <a16:creationId xmlns:a16="http://schemas.microsoft.com/office/drawing/2014/main" id="{9FA3959B-F491-4FA1-A676-E5C311F3C211}"/>
              </a:ext>
            </a:extLst>
          </p:cNvPr>
          <p:cNvGrpSpPr/>
          <p:nvPr/>
        </p:nvGrpSpPr>
        <p:grpSpPr>
          <a:xfrm>
            <a:off x="8161469" y="3841964"/>
            <a:ext cx="3786182" cy="2120193"/>
            <a:chOff x="8392320" y="3768250"/>
            <a:chExt cx="3786182" cy="2120193"/>
          </a:xfrm>
        </p:grpSpPr>
        <p:sp>
          <p:nvSpPr>
            <p:cNvPr id="116" name="矩形 44">
              <a:extLst>
                <a:ext uri="{FF2B5EF4-FFF2-40B4-BE49-F238E27FC236}">
                  <a16:creationId xmlns:a16="http://schemas.microsoft.com/office/drawing/2014/main" id="{0AE14DBE-45C4-44F0-8124-C20DA494E83D}"/>
                </a:ext>
              </a:extLst>
            </p:cNvPr>
            <p:cNvSpPr/>
            <p:nvPr/>
          </p:nvSpPr>
          <p:spPr>
            <a:xfrm>
              <a:off x="9574024" y="3768250"/>
              <a:ext cx="1104831" cy="644877"/>
            </a:xfrm>
            <a:prstGeom prst="rect">
              <a:avLst/>
            </a:prstGeom>
            <a:noFill/>
            <a:ln w="0">
              <a:noFill/>
            </a:ln>
            <a:effectLst/>
          </p:spPr>
          <p:txBody>
            <a:bodyPr wrap="none" lIns="90000" tIns="45000" rIns="90000" bIns="4500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1" i="0" u="none" strike="noStrike" kern="0" cap="none" spc="-1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微軟正黑體"/>
                </a:rPr>
                <a:t>威脅</a:t>
              </a:r>
              <a:endParaRPr kumimoji="0" lang="en-US" sz="3600" b="0" i="0" u="none" strike="noStrike" kern="0" cap="none" spc="-1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7" name="矩形 48">
              <a:extLst>
                <a:ext uri="{FF2B5EF4-FFF2-40B4-BE49-F238E27FC236}">
                  <a16:creationId xmlns:a16="http://schemas.microsoft.com/office/drawing/2014/main" id="{5B2A2F9C-3CD7-4599-90AF-C28CA672BA54}"/>
                </a:ext>
              </a:extLst>
            </p:cNvPr>
            <p:cNvSpPr/>
            <p:nvPr/>
          </p:nvSpPr>
          <p:spPr>
            <a:xfrm>
              <a:off x="8392320" y="4515546"/>
              <a:ext cx="3786182" cy="1372897"/>
            </a:xfrm>
            <a:prstGeom prst="rect">
              <a:avLst/>
            </a:prstGeom>
            <a:noFill/>
            <a:ln w="0">
              <a:noFill/>
            </a:ln>
            <a:effectLst/>
          </p:spPr>
          <p:txBody>
            <a:bodyPr wrap="square" lIns="90000" tIns="45000" rIns="90000" bIns="45000" anchor="t">
              <a:spAutoFit/>
            </a:bodyPr>
            <a:lstStyle/>
            <a:p>
              <a:pPr marL="343080" marR="0" lvl="0" indent="-34308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466623"/>
                </a:buClr>
                <a:buSzTx/>
                <a:buFont typeface="Wingdings" charset="2"/>
                <a:buChar char=""/>
                <a:tabLst/>
                <a:defRPr/>
              </a:pPr>
              <a:r>
                <a:rPr lang="zh-TW" altLang="en-US" sz="2100" b="1" kern="0" spc="-1" dirty="0">
                  <a:solidFill>
                    <a:srgbClr val="8CC350">
                      <a:lumMod val="50000"/>
                    </a:srgbClr>
                  </a:solidFill>
                  <a:latin typeface="Arial"/>
                  <a:ea typeface="微軟正黑體"/>
                </a:rPr>
                <a:t>對手</a:t>
              </a:r>
              <a:r>
                <a:rPr lang="zh-TW" altLang="en-US" sz="2100" b="1" u="sng" kern="0" spc="-1" dirty="0">
                  <a:solidFill>
                    <a:srgbClr val="8CC350">
                      <a:lumMod val="50000"/>
                    </a:srgbClr>
                  </a:solidFill>
                  <a:latin typeface="Arial"/>
                  <a:ea typeface="微軟正黑體"/>
                </a:rPr>
                <a:t>模仿</a:t>
              </a:r>
              <a:r>
                <a:rPr lang="zh-TW" altLang="en-US" sz="2100" b="1" kern="0" spc="-1" dirty="0">
                  <a:solidFill>
                    <a:srgbClr val="8CC350">
                      <a:lumMod val="50000"/>
                    </a:srgbClr>
                  </a:solidFill>
                  <a:latin typeface="Arial"/>
                  <a:ea typeface="微軟正黑體"/>
                </a:rPr>
                <a:t>與開發相似技術</a:t>
              </a:r>
              <a:endParaRPr lang="en-US" altLang="zh-TW" sz="2100" b="1" kern="0" spc="-1" dirty="0">
                <a:solidFill>
                  <a:srgbClr val="8CC350">
                    <a:lumMod val="50000"/>
                  </a:srgbClr>
                </a:solidFill>
                <a:latin typeface="Arial"/>
                <a:ea typeface="微軟正黑體"/>
              </a:endParaRPr>
            </a:p>
            <a:p>
              <a:pPr marL="343080" marR="0" lvl="0" indent="-34308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466623"/>
                </a:buClr>
                <a:buSzTx/>
                <a:buFont typeface="Wingdings" charset="2"/>
                <a:buChar char=""/>
                <a:tabLst/>
                <a:defRPr/>
              </a:pPr>
              <a:r>
                <a:rPr kumimoji="0" lang="zh-TW" altLang="en-US" sz="2100" b="1" i="0" u="sng" strike="noStrike" kern="0" cap="none" spc="-1" normalizeH="0" baseline="0" noProof="0" dirty="0">
                  <a:ln>
                    <a:noFill/>
                  </a:ln>
                  <a:solidFill>
                    <a:srgbClr val="8CC350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微軟正黑體"/>
                </a:rPr>
                <a:t>法規限制</a:t>
              </a:r>
              <a:r>
                <a:rPr kumimoji="0" lang="zh-TW" altLang="en-US" sz="2100" b="1" i="0" u="none" strike="noStrike" kern="0" cap="none" spc="-1" normalizeH="0" baseline="0" noProof="0" dirty="0">
                  <a:ln>
                    <a:noFill/>
                  </a:ln>
                  <a:solidFill>
                    <a:srgbClr val="8CC350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微軟正黑體"/>
                </a:rPr>
                <a:t>影響某些功能</a:t>
              </a:r>
              <a:endParaRPr kumimoji="0" lang="en-US" altLang="zh-TW" sz="2100" b="1" i="0" u="none" strike="noStrike" kern="0" cap="none" spc="-1" normalizeH="0" baseline="0" noProof="0" dirty="0">
                <a:ln>
                  <a:noFill/>
                </a:ln>
                <a:solidFill>
                  <a:srgbClr val="8CC350">
                    <a:lumMod val="50000"/>
                  </a:srgbClr>
                </a:solidFill>
                <a:effectLst/>
                <a:uLnTx/>
                <a:uFillTx/>
                <a:latin typeface="Arial"/>
                <a:ea typeface="微軟正黑體"/>
              </a:endParaRPr>
            </a:p>
            <a:p>
              <a:pPr marL="343080" marR="0" lvl="0" indent="-343080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466623"/>
                </a:buClr>
                <a:buSzTx/>
                <a:buFont typeface="Wingdings" charset="2"/>
                <a:buChar char=""/>
                <a:tabLst/>
                <a:defRPr/>
              </a:pPr>
              <a:r>
                <a:rPr lang="zh-TW" altLang="en-US" sz="2100" b="1" kern="0" spc="-1" dirty="0">
                  <a:solidFill>
                    <a:srgbClr val="8CC350">
                      <a:lumMod val="50000"/>
                    </a:srgbClr>
                  </a:solidFill>
                  <a:latin typeface="Arial"/>
                  <a:ea typeface="微軟正黑體"/>
                </a:rPr>
                <a:t>需不斷投資保持產業領先</a:t>
              </a:r>
              <a:endParaRPr kumimoji="0" lang="en-US" sz="21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0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4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4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5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1"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7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推策略廣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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7P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17</a:t>
            </a:fld>
            <a:endParaRPr lang="zh-TW" altLang="en-US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14C9AC03-FC32-4BBF-9D8D-FB7B27D1049C}"/>
              </a:ext>
            </a:extLst>
          </p:cNvPr>
          <p:cNvGrpSpPr/>
          <p:nvPr/>
        </p:nvGrpSpPr>
        <p:grpSpPr>
          <a:xfrm>
            <a:off x="1923058" y="1151026"/>
            <a:ext cx="1728145" cy="646902"/>
            <a:chOff x="3522464" y="602976"/>
            <a:chExt cx="1728145" cy="646902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FA82DA1F-83B8-4CD6-8FBC-0B167D85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5185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464" y="602976"/>
              <a:ext cx="1026704" cy="577521"/>
            </a:xfrm>
            <a:prstGeom prst="rect">
              <a:avLst/>
            </a:prstGeom>
          </p:spPr>
        </p:pic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0BF807EA-5E34-48F1-9AB6-650FF1C7AF27}"/>
                </a:ext>
              </a:extLst>
            </p:cNvPr>
            <p:cNvSpPr txBox="1"/>
            <p:nvPr/>
          </p:nvSpPr>
          <p:spPr>
            <a:xfrm>
              <a:off x="4347798" y="72665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latin typeface="微軟正黑體" pitchFamily="34" charset="-120"/>
                  <a:ea typeface="微軟正黑體" pitchFamily="34" charset="-120"/>
                </a:rPr>
                <a:t>產品</a:t>
              </a: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574E2240-6ABB-481A-954B-E7754041514D}"/>
              </a:ext>
            </a:extLst>
          </p:cNvPr>
          <p:cNvGrpSpPr/>
          <p:nvPr/>
        </p:nvGrpSpPr>
        <p:grpSpPr>
          <a:xfrm>
            <a:off x="8057083" y="1060999"/>
            <a:ext cx="1710169" cy="736929"/>
            <a:chOff x="4458516" y="1406003"/>
            <a:chExt cx="1710169" cy="736929"/>
          </a:xfrm>
        </p:grpSpPr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DCA3B883-15A6-4426-9BBB-0161308A5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11" b="98704" l="10000" r="90000">
                          <a14:foregroundMark x1="48281" y1="55833" x2="43438" y2="73056"/>
                          <a14:foregroundMark x1="45313" y1="61019" x2="44844" y2="73796"/>
                          <a14:foregroundMark x1="46302" y1="66481" x2="50104" y2="74630"/>
                          <a14:foregroundMark x1="43542" y1="74259" x2="50417" y2="77963"/>
                          <a14:foregroundMark x1="48542" y1="57222" x2="51094" y2="61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516" y="1406003"/>
              <a:ext cx="1201476" cy="675830"/>
            </a:xfrm>
            <a:prstGeom prst="rect">
              <a:avLst/>
            </a:prstGeom>
          </p:spPr>
        </p:pic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E7B630A1-45CF-4D11-A514-5694F4F459AB}"/>
                </a:ext>
              </a:extLst>
            </p:cNvPr>
            <p:cNvSpPr txBox="1"/>
            <p:nvPr/>
          </p:nvSpPr>
          <p:spPr>
            <a:xfrm>
              <a:off x="5265874" y="161971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 b="1">
                  <a:latin typeface="微軟正黑體" pitchFamily="34" charset="-120"/>
                  <a:ea typeface="微軟正黑體" pitchFamily="34" charset="-120"/>
                </a:defRPr>
              </a:lvl1pPr>
            </a:lstStyle>
            <a:p>
              <a:r>
                <a:rPr lang="zh-TW" altLang="en-US" dirty="0"/>
                <a:t>價格</a:t>
              </a:r>
            </a:p>
          </p:txBody>
        </p: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id="{8BA7329F-E1B1-459A-AAD3-DC954FB73966}"/>
              </a:ext>
            </a:extLst>
          </p:cNvPr>
          <p:cNvSpPr/>
          <p:nvPr/>
        </p:nvSpPr>
        <p:spPr>
          <a:xfrm>
            <a:off x="531659" y="2240816"/>
            <a:ext cx="5399998" cy="155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本企劃之</a:t>
            </a:r>
            <a:r>
              <a:rPr lang="zh-TW" altLang="en-US" sz="2200" b="1" dirty="0">
                <a:solidFill>
                  <a:srgbClr val="FF5050"/>
                </a:solidFill>
                <a:latin typeface="微軟正黑體" pitchFamily="34" charset="-120"/>
                <a:ea typeface="微軟正黑體" pitchFamily="34" charset="-120"/>
              </a:rPr>
              <a:t>系統的</a:t>
            </a:r>
            <a:r>
              <a:rPr lang="en-US" altLang="zh-TW" sz="2200" b="1" dirty="0">
                <a:solidFill>
                  <a:srgbClr val="FF5050"/>
                </a:solidFill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TW" altLang="en-US" sz="2200" b="1" dirty="0">
                <a:solidFill>
                  <a:srgbClr val="FF5050"/>
                </a:solidFill>
                <a:latin typeface="微軟正黑體" pitchFamily="34" charset="-120"/>
                <a:ea typeface="微軟正黑體" pitchFamily="34" charset="-120"/>
              </a:rPr>
              <a:t>人之陪伴服務</a:t>
            </a:r>
            <a:endParaRPr lang="en-US" altLang="zh-TW" sz="2200" b="1" dirty="0">
              <a:solidFill>
                <a:srgbClr val="FF5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功能：語音聊天、日程提醒、娛樂功能</a:t>
            </a:r>
            <a:endParaRPr lang="en-US" altLang="zh-TW" sz="22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差異化特徵：判別情感</a:t>
            </a:r>
            <a:endParaRPr lang="en-US" altLang="zh-TW" sz="2200" b="1" dirty="0">
              <a:solidFill>
                <a:srgbClr val="FF5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DCAB669-9093-4A40-884F-A4FFB6089170}"/>
              </a:ext>
            </a:extLst>
          </p:cNvPr>
          <p:cNvSpPr/>
          <p:nvPr/>
        </p:nvSpPr>
        <p:spPr>
          <a:xfrm>
            <a:off x="6300936" y="2215249"/>
            <a:ext cx="5400000" cy="155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zh-TW" altLang="en-US" sz="2200" b="1" dirty="0">
                <a:solidFill>
                  <a:srgbClr val="FF5050"/>
                </a:solidFill>
                <a:latin typeface="微軟正黑體" pitchFamily="34" charset="-120"/>
                <a:ea typeface="微軟正黑體" pitchFamily="34" charset="-120"/>
              </a:rPr>
              <a:t>滲透定價法</a:t>
            </a:r>
            <a:r>
              <a:rPr lang="zh-TW" altLang="en-US" sz="22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為主</a:t>
            </a:r>
            <a:endParaRPr lang="en-US" altLang="zh-TW" sz="22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考慮市場和對手定價，以吸引初期用戶</a:t>
            </a:r>
            <a:endParaRPr lang="en-US" altLang="zh-TW" sz="22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單位之</a:t>
            </a:r>
            <a:r>
              <a:rPr lang="zh-TW" altLang="en-US" sz="2200" b="1" dirty="0">
                <a:solidFill>
                  <a:srgbClr val="FF5050"/>
                </a:solidFill>
                <a:latin typeface="微軟正黑體" pitchFamily="34" charset="-120"/>
                <a:ea typeface="微軟正黑體" pitchFamily="34" charset="-120"/>
              </a:rPr>
              <a:t>大規模購買提供量化折扣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28F26FB-5E36-4E74-9CC5-4F12FE29BC3D}"/>
              </a:ext>
            </a:extLst>
          </p:cNvPr>
          <p:cNvSpPr/>
          <p:nvPr/>
        </p:nvSpPr>
        <p:spPr>
          <a:xfrm>
            <a:off x="548591" y="5098645"/>
            <a:ext cx="5399999" cy="1045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透過</a:t>
            </a:r>
            <a:r>
              <a:rPr lang="zh-TW" altLang="en-US" sz="2200" b="1" dirty="0">
                <a:solidFill>
                  <a:srgbClr val="FF5050"/>
                </a:solidFill>
                <a:latin typeface="微軟正黑體" pitchFamily="34" charset="-120"/>
                <a:ea typeface="微軟正黑體" pitchFamily="34" charset="-120"/>
              </a:rPr>
              <a:t>長照機構和線上平台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銷售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設置展示在長照中心，讓用戶</a:t>
            </a:r>
            <a:r>
              <a:rPr lang="zh-TW" altLang="en-US" sz="2200" b="1" dirty="0">
                <a:solidFill>
                  <a:srgbClr val="FF5050"/>
                </a:solidFill>
                <a:latin typeface="微軟正黑體" pitchFamily="34" charset="-120"/>
                <a:ea typeface="微軟正黑體" pitchFamily="34" charset="-120"/>
              </a:rPr>
              <a:t>現場體驗</a:t>
            </a:r>
            <a:endParaRPr lang="en-US" altLang="zh-TW" sz="2200" b="1" dirty="0">
              <a:solidFill>
                <a:srgbClr val="FF5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421600D-AC4B-4706-9259-72A8C89DFF35}"/>
              </a:ext>
            </a:extLst>
          </p:cNvPr>
          <p:cNvSpPr/>
          <p:nvPr/>
        </p:nvSpPr>
        <p:spPr>
          <a:xfrm>
            <a:off x="6316131" y="5081711"/>
            <a:ext cx="5327277" cy="1045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利用</a:t>
            </a:r>
            <a:r>
              <a:rPr lang="zh-TW" altLang="en-US" sz="2200" b="1" dirty="0">
                <a:solidFill>
                  <a:srgbClr val="FF5050"/>
                </a:solidFill>
                <a:latin typeface="微軟正黑體" pitchFamily="34" charset="-120"/>
                <a:ea typeface="微軟正黑體" pitchFamily="34" charset="-120"/>
              </a:rPr>
              <a:t>口碑行銷</a:t>
            </a:r>
            <a:r>
              <a:rPr lang="zh-TW" altLang="en-US" sz="22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，請醫療專業人士推薦</a:t>
            </a:r>
            <a:endParaRPr lang="en-US" altLang="zh-TW" sz="22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藉</a:t>
            </a:r>
            <a:r>
              <a:rPr lang="zh-TW" altLang="en-US" sz="2200" b="1" dirty="0">
                <a:solidFill>
                  <a:srgbClr val="FF5050"/>
                </a:solidFill>
                <a:latin typeface="微軟正黑體" pitchFamily="34" charset="-120"/>
                <a:ea typeface="微軟正黑體" pitchFamily="34" charset="-120"/>
              </a:rPr>
              <a:t>健康照護展覽、研討會</a:t>
            </a:r>
            <a:r>
              <a:rPr lang="zh-TW" altLang="en-US" sz="22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推廣產品</a:t>
            </a:r>
          </a:p>
        </p:txBody>
      </p:sp>
      <p:sp>
        <p:nvSpPr>
          <p:cNvPr id="90" name="Text Placeholder 12">
            <a:extLst>
              <a:ext uri="{FF2B5EF4-FFF2-40B4-BE49-F238E27FC236}">
                <a16:creationId xmlns:a16="http://schemas.microsoft.com/office/drawing/2014/main" id="{F25782ED-8626-4834-A0CB-BD1314389B41}"/>
              </a:ext>
            </a:extLst>
          </p:cNvPr>
          <p:cNvSpPr txBox="1">
            <a:spLocks/>
          </p:cNvSpPr>
          <p:nvPr/>
        </p:nvSpPr>
        <p:spPr>
          <a:xfrm>
            <a:off x="531657" y="1819892"/>
            <a:ext cx="5400000" cy="360000"/>
          </a:xfrm>
          <a:prstGeom prst="rect">
            <a:avLst/>
          </a:prstGeom>
          <a:solidFill>
            <a:srgbClr val="7E5ABE"/>
          </a:solidFill>
          <a:ln w="9525">
            <a:noFill/>
            <a:miter/>
          </a:ln>
        </p:spPr>
        <p:txBody>
          <a:bodyPr lIns="68580" tIns="34290" rIns="68580" bIns="34290" rtlCol="0" anchor="ctr">
            <a:noAutofit/>
          </a:bodyPr>
          <a:lstStyle>
            <a:lvl1pPr marL="171450" indent="-17145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8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TW" sz="2000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</a:p>
        </p:txBody>
      </p:sp>
      <p:sp>
        <p:nvSpPr>
          <p:cNvPr id="91" name="Text Placeholder 12">
            <a:extLst>
              <a:ext uri="{FF2B5EF4-FFF2-40B4-BE49-F238E27FC236}">
                <a16:creationId xmlns:a16="http://schemas.microsoft.com/office/drawing/2014/main" id="{81D826D3-5C50-479D-B2CC-916F554F8B48}"/>
              </a:ext>
            </a:extLst>
          </p:cNvPr>
          <p:cNvSpPr txBox="1">
            <a:spLocks/>
          </p:cNvSpPr>
          <p:nvPr/>
        </p:nvSpPr>
        <p:spPr>
          <a:xfrm>
            <a:off x="6282269" y="1819892"/>
            <a:ext cx="5400000" cy="360000"/>
          </a:xfrm>
          <a:prstGeom prst="rect">
            <a:avLst/>
          </a:prstGeom>
          <a:solidFill>
            <a:srgbClr val="7E5ABE"/>
          </a:solidFill>
          <a:ln w="9525">
            <a:noFill/>
            <a:miter/>
          </a:ln>
        </p:spPr>
        <p:txBody>
          <a:bodyPr lIns="68580" tIns="34290" rIns="68580" bIns="34290" rtlCol="0" anchor="ctr">
            <a:noAutofit/>
          </a:bodyPr>
          <a:lstStyle>
            <a:lvl1pPr marL="171450" indent="-17145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8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TW" sz="2000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PRICE</a:t>
            </a:r>
          </a:p>
        </p:txBody>
      </p:sp>
      <p:sp>
        <p:nvSpPr>
          <p:cNvPr id="95" name="Text Placeholder 12">
            <a:extLst>
              <a:ext uri="{FF2B5EF4-FFF2-40B4-BE49-F238E27FC236}">
                <a16:creationId xmlns:a16="http://schemas.microsoft.com/office/drawing/2014/main" id="{FF3F5A6E-BF23-493D-822B-3AE3F5D3924F}"/>
              </a:ext>
            </a:extLst>
          </p:cNvPr>
          <p:cNvSpPr txBox="1">
            <a:spLocks/>
          </p:cNvSpPr>
          <p:nvPr/>
        </p:nvSpPr>
        <p:spPr>
          <a:xfrm>
            <a:off x="531658" y="4692901"/>
            <a:ext cx="5400000" cy="360000"/>
          </a:xfrm>
          <a:prstGeom prst="rect">
            <a:avLst/>
          </a:prstGeom>
          <a:solidFill>
            <a:srgbClr val="7E5ABE"/>
          </a:solidFill>
          <a:ln w="9525">
            <a:noFill/>
            <a:miter/>
          </a:ln>
        </p:spPr>
        <p:txBody>
          <a:bodyPr lIns="68580" tIns="34290" rIns="68580" bIns="34290" rtlCol="0" anchor="ctr">
            <a:noAutofit/>
          </a:bodyPr>
          <a:lstStyle>
            <a:lvl1pPr marL="171450" indent="-17145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8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Place</a:t>
            </a:r>
            <a:endParaRPr altLang="zh-TW" sz="2000" noProof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4B83F64-CAD8-426C-AC2C-AB0231B35E48}"/>
              </a:ext>
            </a:extLst>
          </p:cNvPr>
          <p:cNvGrpSpPr/>
          <p:nvPr/>
        </p:nvGrpSpPr>
        <p:grpSpPr>
          <a:xfrm>
            <a:off x="1923058" y="4078531"/>
            <a:ext cx="1893067" cy="648144"/>
            <a:chOff x="1923058" y="3892263"/>
            <a:chExt cx="1893067" cy="648144"/>
          </a:xfrm>
        </p:grpSpPr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43023494-0880-4C60-9CED-6B686414BF7A}"/>
                </a:ext>
              </a:extLst>
            </p:cNvPr>
            <p:cNvSpPr txBox="1"/>
            <p:nvPr/>
          </p:nvSpPr>
          <p:spPr>
            <a:xfrm>
              <a:off x="2913314" y="396511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latin typeface="微軟正黑體" pitchFamily="34" charset="-120"/>
                  <a:ea typeface="微軟正黑體" pitchFamily="34" charset="-120"/>
                </a:rPr>
                <a:t>通路</a:t>
              </a:r>
            </a:p>
          </p:txBody>
        </p:sp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FB7E9849-FE7A-4279-AFF7-9CD20552F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3058" y="3892263"/>
              <a:ext cx="1152257" cy="648144"/>
            </a:xfrm>
            <a:prstGeom prst="rect">
              <a:avLst/>
            </a:prstGeom>
          </p:spPr>
        </p:pic>
      </p:grpSp>
      <p:sp>
        <p:nvSpPr>
          <p:cNvPr id="98" name="Text Placeholder 12">
            <a:extLst>
              <a:ext uri="{FF2B5EF4-FFF2-40B4-BE49-F238E27FC236}">
                <a16:creationId xmlns:a16="http://schemas.microsoft.com/office/drawing/2014/main" id="{88E14DEA-71BB-4966-B08A-893D89D87300}"/>
              </a:ext>
            </a:extLst>
          </p:cNvPr>
          <p:cNvSpPr txBox="1">
            <a:spLocks/>
          </p:cNvSpPr>
          <p:nvPr/>
        </p:nvSpPr>
        <p:spPr>
          <a:xfrm>
            <a:off x="6282269" y="4692901"/>
            <a:ext cx="5400000" cy="360000"/>
          </a:xfrm>
          <a:prstGeom prst="rect">
            <a:avLst/>
          </a:prstGeom>
          <a:solidFill>
            <a:srgbClr val="7E5ABE"/>
          </a:solidFill>
          <a:ln w="9525">
            <a:noFill/>
            <a:miter/>
          </a:ln>
        </p:spPr>
        <p:txBody>
          <a:bodyPr lIns="68580" tIns="34290" rIns="68580" bIns="34290" rtlCol="0" anchor="ctr">
            <a:noAutofit/>
          </a:bodyPr>
          <a:lstStyle>
            <a:lvl1pPr marL="171450" indent="-17145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8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Promotion</a:t>
            </a:r>
            <a:endParaRPr altLang="zh-TW" sz="2000" noProof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116237D-6BFB-4794-A002-5A0B4A9A548F}"/>
              </a:ext>
            </a:extLst>
          </p:cNvPr>
          <p:cNvGrpSpPr/>
          <p:nvPr/>
        </p:nvGrpSpPr>
        <p:grpSpPr>
          <a:xfrm>
            <a:off x="8095615" y="3979721"/>
            <a:ext cx="1746945" cy="678337"/>
            <a:chOff x="8095615" y="3793453"/>
            <a:chExt cx="1746945" cy="678337"/>
          </a:xfrm>
        </p:grpSpPr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3DDBCC22-77A2-4FE5-9D6F-FE1DAAF700AC}"/>
                </a:ext>
              </a:extLst>
            </p:cNvPr>
            <p:cNvSpPr txBox="1"/>
            <p:nvPr/>
          </p:nvSpPr>
          <p:spPr>
            <a:xfrm>
              <a:off x="8939749" y="394857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latin typeface="微軟正黑體" pitchFamily="34" charset="-120"/>
                  <a:ea typeface="微軟正黑體" pitchFamily="34" charset="-120"/>
                </a:rPr>
                <a:t>推廣</a:t>
              </a:r>
            </a:p>
          </p:txBody>
        </p:sp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64376853-AA5E-4614-8F61-412CA6CD2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3704" l="10000" r="90000">
                          <a14:foregroundMark x1="51615" y1="47315" x2="39844" y2="71759"/>
                          <a14:foregroundMark x1="50052" y1="46111" x2="45938" y2="51481"/>
                          <a14:foregroundMark x1="39583" y1="69074" x2="45365" y2="75556"/>
                          <a14:foregroundMark x1="56615" y1="53611" x2="56615" y2="81111"/>
                          <a14:foregroundMark x1="53594" y1="75741" x2="54479" y2="84074"/>
                          <a14:foregroundMark x1="46927" y1="26204" x2="46823" y2="28519"/>
                          <a14:foregroundMark x1="44063" y1="22222" x2="44479" y2="24630"/>
                          <a14:foregroundMark x1="40156" y1="21204" x2="41042" y2="22407"/>
                          <a14:foregroundMark x1="39056" y1="30095" x2="38841" y2="35048"/>
                          <a14:foregroundMark x1="44206" y1="32190" x2="42489" y2="36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615" y="3793453"/>
              <a:ext cx="1183071" cy="665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727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推策略廣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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7P</a:t>
            </a: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E4BB62B-0497-45FC-98E7-E5078B0D78FB}"/>
              </a:ext>
            </a:extLst>
          </p:cNvPr>
          <p:cNvSpPr txBox="1"/>
          <p:nvPr/>
        </p:nvSpPr>
        <p:spPr>
          <a:xfrm>
            <a:off x="264994" y="3542710"/>
            <a:ext cx="3744298" cy="224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2400" b="1"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實際之軟體展示於某</a:t>
            </a:r>
            <a:r>
              <a:rPr lang="zh-TW" altLang="en-US" dirty="0">
                <a:solidFill>
                  <a:srgbClr val="FF5050"/>
                </a:solidFill>
              </a:rPr>
              <a:t>展示區或長照中心</a:t>
            </a:r>
            <a:endParaRPr lang="en-US" altLang="zh-TW" dirty="0">
              <a:solidFill>
                <a:srgbClr val="FF5050"/>
              </a:solidFill>
            </a:endParaRPr>
          </a:p>
          <a:p>
            <a:r>
              <a:rPr lang="zh-TW" altLang="en-US" dirty="0"/>
              <a:t>透過線上之</a:t>
            </a:r>
            <a:r>
              <a:rPr lang="zh-TW" altLang="en-US" dirty="0">
                <a:solidFill>
                  <a:srgbClr val="FF5050"/>
                </a:solidFill>
              </a:rPr>
              <a:t>網站展示</a:t>
            </a:r>
            <a:r>
              <a:rPr lang="zh-TW" altLang="en-US" dirty="0"/>
              <a:t>系統之說明書或特色介紹</a:t>
            </a:r>
            <a:endParaRPr lang="en-US" altLang="zh-TW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6C27FC1-D595-4AD4-B096-5CECD59F7B72}"/>
              </a:ext>
            </a:extLst>
          </p:cNvPr>
          <p:cNvSpPr txBox="1"/>
          <p:nvPr/>
        </p:nvSpPr>
        <p:spPr>
          <a:xfrm>
            <a:off x="4223851" y="3542710"/>
            <a:ext cx="3744298" cy="224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 sz="2400" b="1"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>
                <a:solidFill>
                  <a:srgbClr val="FF5050"/>
                </a:solidFill>
              </a:rPr>
              <a:t>本企劃之團隊人員</a:t>
            </a:r>
            <a:r>
              <a:rPr lang="zh-TW" altLang="en-US" dirty="0"/>
              <a:t>對軟體的開發與維護專業性</a:t>
            </a:r>
            <a:endParaRPr lang="en-US" altLang="zh-TW" dirty="0"/>
          </a:p>
          <a:p>
            <a:r>
              <a:rPr lang="zh-TW" altLang="en-US" dirty="0"/>
              <a:t>團隊人員對</a:t>
            </a:r>
            <a:r>
              <a:rPr lang="en-US" altLang="zh-TW" dirty="0"/>
              <a:t>AI </a:t>
            </a:r>
            <a:r>
              <a:rPr lang="zh-TW" altLang="en-US" dirty="0"/>
              <a:t>以及機器學習的</a:t>
            </a:r>
            <a:r>
              <a:rPr lang="zh-TW" altLang="en-US" dirty="0">
                <a:solidFill>
                  <a:srgbClr val="FF5050"/>
                </a:solidFill>
              </a:rPr>
              <a:t>學習進修</a:t>
            </a:r>
            <a:endParaRPr lang="en-US" altLang="zh-TW" dirty="0">
              <a:solidFill>
                <a:srgbClr val="FF5050"/>
              </a:solidFill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9C5594A-7D87-47E3-BD26-D81D189777C4}"/>
              </a:ext>
            </a:extLst>
          </p:cNvPr>
          <p:cNvGrpSpPr/>
          <p:nvPr/>
        </p:nvGrpSpPr>
        <p:grpSpPr>
          <a:xfrm>
            <a:off x="1057955" y="1299489"/>
            <a:ext cx="2001425" cy="2001425"/>
            <a:chOff x="4752020" y="1197522"/>
            <a:chExt cx="1368152" cy="1368152"/>
          </a:xfrm>
          <a:effectLst/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2D4C56F5-467E-41AE-87C3-12FA823D933E}"/>
                </a:ext>
              </a:extLst>
            </p:cNvPr>
            <p:cNvSpPr/>
            <p:nvPr/>
          </p:nvSpPr>
          <p:spPr>
            <a:xfrm>
              <a:off x="4752020" y="1197522"/>
              <a:ext cx="1368152" cy="136815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438A4131-039E-4A03-90E4-81DDE11B97B5}"/>
                </a:ext>
              </a:extLst>
            </p:cNvPr>
            <p:cNvGrpSpPr/>
            <p:nvPr/>
          </p:nvGrpSpPr>
          <p:grpSpPr>
            <a:xfrm>
              <a:off x="4846466" y="1367740"/>
              <a:ext cx="1179259" cy="1082938"/>
              <a:chOff x="6404401" y="3412842"/>
              <a:chExt cx="1179259" cy="1082938"/>
            </a:xfrm>
          </p:grpSpPr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EADE61FF-6F51-40B0-A3F2-65BDF787B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10000" r="90000">
                            <a14:foregroundMark x1="45885" y1="15185" x2="46198" y2="16944"/>
                            <a14:foregroundMark x1="30990" y1="41296" x2="30677" y2="43889"/>
                            <a14:foregroundMark x1="22656" y1="73519" x2="36458" y2="62778"/>
                            <a14:foregroundMark x1="46979" y1="79815" x2="43229" y2="95648"/>
                            <a14:foregroundMark x1="64427" y1="72130" x2="65208" y2="74259"/>
                            <a14:foregroundMark x1="44021" y1="58879" x2="50066" y2="684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4401" y="3412842"/>
                <a:ext cx="1179259" cy="663333"/>
              </a:xfrm>
              <a:prstGeom prst="rect">
                <a:avLst/>
              </a:prstGeom>
            </p:spPr>
          </p:pic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C307EDB-0C3C-4295-9729-C9C296396DA7}"/>
                  </a:ext>
                </a:extLst>
              </p:cNvPr>
              <p:cNvSpPr txBox="1"/>
              <p:nvPr/>
            </p:nvSpPr>
            <p:spPr>
              <a:xfrm>
                <a:off x="6491328" y="4180191"/>
                <a:ext cx="967806" cy="315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itchFamily="34" charset="-120"/>
                    <a:ea typeface="微軟正黑體" pitchFamily="34" charset="-120"/>
                  </a:rPr>
                  <a:t>實體展示</a:t>
                </a:r>
              </a:p>
            </p:txBody>
          </p:sp>
        </p:grp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E56AC7BA-3324-4D03-A810-A141C62EF088}"/>
              </a:ext>
            </a:extLst>
          </p:cNvPr>
          <p:cNvGrpSpPr/>
          <p:nvPr/>
        </p:nvGrpSpPr>
        <p:grpSpPr>
          <a:xfrm>
            <a:off x="4700072" y="1278991"/>
            <a:ext cx="2791857" cy="2021923"/>
            <a:chOff x="3797779" y="2553815"/>
            <a:chExt cx="1908482" cy="1382164"/>
          </a:xfrm>
          <a:effectLst/>
        </p:grpSpPr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4D049BF8-597C-4F8A-9F64-106C9E7E0854}"/>
                </a:ext>
              </a:extLst>
            </p:cNvPr>
            <p:cNvSpPr/>
            <p:nvPr/>
          </p:nvSpPr>
          <p:spPr>
            <a:xfrm>
              <a:off x="4067944" y="2567827"/>
              <a:ext cx="1368152" cy="136815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3CCF6BDE-CCEA-473D-9AE0-690C07C5987D}"/>
                </a:ext>
              </a:extLst>
            </p:cNvPr>
            <p:cNvGrpSpPr/>
            <p:nvPr/>
          </p:nvGrpSpPr>
          <p:grpSpPr>
            <a:xfrm>
              <a:off x="3797779" y="2553815"/>
              <a:ext cx="1908482" cy="1304446"/>
              <a:chOff x="6069095" y="2877901"/>
              <a:chExt cx="1908482" cy="1304446"/>
            </a:xfrm>
          </p:grpSpPr>
          <p:pic>
            <p:nvPicPr>
              <p:cNvPr id="49" name="圖片 48">
                <a:extLst>
                  <a:ext uri="{FF2B5EF4-FFF2-40B4-BE49-F238E27FC236}">
                    <a16:creationId xmlns:a16="http://schemas.microsoft.com/office/drawing/2014/main" id="{01D9F0A0-84F1-4C20-B50D-83F8C925F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3056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9095" y="2877901"/>
                <a:ext cx="1908482" cy="1073521"/>
              </a:xfrm>
              <a:prstGeom prst="rect">
                <a:avLst/>
              </a:prstGeom>
            </p:spPr>
          </p:pic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0290A170-5794-46CC-B587-5F9F15CB8868}"/>
                  </a:ext>
                </a:extLst>
              </p:cNvPr>
              <p:cNvSpPr txBox="1"/>
              <p:nvPr/>
            </p:nvSpPr>
            <p:spPr>
              <a:xfrm>
                <a:off x="6725817" y="3866758"/>
                <a:ext cx="547021" cy="315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itchFamily="34" charset="-120"/>
                    <a:ea typeface="微軟正黑體" pitchFamily="34" charset="-120"/>
                  </a:rPr>
                  <a:t>人員</a:t>
                </a:r>
              </a:p>
            </p:txBody>
          </p: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0DCC1065-7024-4036-BE8D-DB460A907F74}"/>
              </a:ext>
            </a:extLst>
          </p:cNvPr>
          <p:cNvGrpSpPr/>
          <p:nvPr/>
        </p:nvGrpSpPr>
        <p:grpSpPr>
          <a:xfrm>
            <a:off x="8633641" y="1143926"/>
            <a:ext cx="2394543" cy="2001425"/>
            <a:chOff x="5301730" y="2569881"/>
            <a:chExt cx="1636883" cy="1368152"/>
          </a:xfrm>
          <a:effectLst/>
        </p:grpSpPr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30D64789-9A1B-4538-AE18-0881B6DA7BAB}"/>
                </a:ext>
              </a:extLst>
            </p:cNvPr>
            <p:cNvSpPr/>
            <p:nvPr/>
          </p:nvSpPr>
          <p:spPr>
            <a:xfrm>
              <a:off x="5436096" y="2569881"/>
              <a:ext cx="1368152" cy="13681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3704ED8D-66A2-409C-B7D6-B9D6FCF7A3B7}"/>
                </a:ext>
              </a:extLst>
            </p:cNvPr>
            <p:cNvGrpSpPr/>
            <p:nvPr/>
          </p:nvGrpSpPr>
          <p:grpSpPr>
            <a:xfrm>
              <a:off x="5301730" y="2684625"/>
              <a:ext cx="1636883" cy="1188578"/>
              <a:chOff x="4201300" y="3241972"/>
              <a:chExt cx="1636883" cy="1188578"/>
            </a:xfrm>
          </p:grpSpPr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34D9EB08-9D32-4F68-AC8A-8B3C59D62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9137" y1="58371" x2="55330" y2="692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1300" y="3241972"/>
                <a:ext cx="1636883" cy="920746"/>
              </a:xfrm>
              <a:prstGeom prst="rect">
                <a:avLst/>
              </a:prstGeom>
            </p:spPr>
          </p:pic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012B43B-2400-4C1F-8E46-DB7B71378AF4}"/>
                  </a:ext>
                </a:extLst>
              </p:cNvPr>
              <p:cNvSpPr txBox="1"/>
              <p:nvPr/>
            </p:nvSpPr>
            <p:spPr>
              <a:xfrm>
                <a:off x="4746230" y="4114961"/>
                <a:ext cx="547021" cy="315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itchFamily="34" charset="-120"/>
                    <a:ea typeface="微軟正黑體" pitchFamily="34" charset="-120"/>
                  </a:rPr>
                  <a:t>流程</a:t>
                </a:r>
              </a:p>
            </p:txBody>
          </p:sp>
        </p:grp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8EF5B02-6CD5-4085-AF36-7DFABCFA8A42}"/>
              </a:ext>
            </a:extLst>
          </p:cNvPr>
          <p:cNvSpPr txBox="1"/>
          <p:nvPr/>
        </p:nvSpPr>
        <p:spPr>
          <a:xfrm>
            <a:off x="8200029" y="3542710"/>
            <a:ext cx="3460314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lnSpc>
                <a:spcPct val="120000"/>
              </a:lnSpc>
              <a:buFont typeface="Wingdings" pitchFamily="2" charset="2"/>
              <a:buChar char="n"/>
              <a:defRPr sz="2000" b="1"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rgbClr val="FF5050"/>
                </a:solidFill>
              </a:rPr>
              <a:t>操作之過程簡單明瞭</a:t>
            </a:r>
            <a:endParaRPr lang="en-US" altLang="zh-TW" sz="2400" dirty="0">
              <a:solidFill>
                <a:srgbClr val="FF505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400" dirty="0"/>
              <a:t>建立有效之</a:t>
            </a:r>
            <a:r>
              <a:rPr lang="zh-TW" altLang="en-US" sz="2400" dirty="0">
                <a:solidFill>
                  <a:srgbClr val="FF5050"/>
                </a:solidFill>
              </a:rPr>
              <a:t>反饋機制</a:t>
            </a:r>
            <a:r>
              <a:rPr lang="zh-TW" altLang="en-US" sz="2400" dirty="0"/>
              <a:t>，即時更新功能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69496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en-US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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4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859989" y="5403850"/>
            <a:ext cx="352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  </a:t>
            </a:r>
            <a:r>
              <a:rPr lang="en-US" altLang="zh-TW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8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未來展望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商業模式和預估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09B96DE-D91A-488D-A3C1-D1FB3892B117}"/>
              </a:ext>
            </a:extLst>
          </p:cNvPr>
          <p:cNvGrpSpPr/>
          <p:nvPr/>
        </p:nvGrpSpPr>
        <p:grpSpPr>
          <a:xfrm>
            <a:off x="9975404" y="4607752"/>
            <a:ext cx="1836021" cy="1987651"/>
            <a:chOff x="3608270" y="1734525"/>
            <a:chExt cx="2644912" cy="286334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BF27090-97D5-43D3-976F-0E1AC75D52DD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37" name="右彎箭號 26">
                <a:extLst>
                  <a:ext uri="{FF2B5EF4-FFF2-40B4-BE49-F238E27FC236}">
                    <a16:creationId xmlns:a16="http://schemas.microsoft.com/office/drawing/2014/main" id="{B63DA7DB-42B5-4354-A7E8-A4E2AF544FEE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9C0413E7-07C7-47B6-9F32-EBF6A48F5D16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9" name="圓角矩形 28">
                  <a:extLst>
                    <a:ext uri="{FF2B5EF4-FFF2-40B4-BE49-F238E27FC236}">
                      <a16:creationId xmlns:a16="http://schemas.microsoft.com/office/drawing/2014/main" id="{530992AC-3351-4D92-A32D-95777446949C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B0648EA0-2AEF-466C-A044-D79909AD01E3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6FE79E03-AA03-4234-9E9A-BBF46E407BBE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33" name="右彎箭號 22">
                <a:extLst>
                  <a:ext uri="{FF2B5EF4-FFF2-40B4-BE49-F238E27FC236}">
                    <a16:creationId xmlns:a16="http://schemas.microsoft.com/office/drawing/2014/main" id="{FD9C115B-5F18-41AA-9E64-E2D83EBAD0B1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C073118-3E52-4B9F-BF04-78A42E427B49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5" name="圓角矩形 24">
                  <a:extLst>
                    <a:ext uri="{FF2B5EF4-FFF2-40B4-BE49-F238E27FC236}">
                      <a16:creationId xmlns:a16="http://schemas.microsoft.com/office/drawing/2014/main" id="{2ED16FFE-2D3C-4F84-87E9-C6CD0C58579D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50CFE97D-E032-4A7D-8130-5126F5C9EA58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19" name="圓角矩形 7">
              <a:extLst>
                <a:ext uri="{FF2B5EF4-FFF2-40B4-BE49-F238E27FC236}">
                  <a16:creationId xmlns:a16="http://schemas.microsoft.com/office/drawing/2014/main" id="{56DD0320-B124-40C2-B1D0-6AAEAD68ADBD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8">
              <a:extLst>
                <a:ext uri="{FF2B5EF4-FFF2-40B4-BE49-F238E27FC236}">
                  <a16:creationId xmlns:a16="http://schemas.microsoft.com/office/drawing/2014/main" id="{63CB4027-182C-4F17-99CE-2F45040341E2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9">
              <a:extLst>
                <a:ext uri="{FF2B5EF4-FFF2-40B4-BE49-F238E27FC236}">
                  <a16:creationId xmlns:a16="http://schemas.microsoft.com/office/drawing/2014/main" id="{2CBAFDDB-6C7C-417B-9919-C2102B8D595A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10">
              <a:extLst>
                <a:ext uri="{FF2B5EF4-FFF2-40B4-BE49-F238E27FC236}">
                  <a16:creationId xmlns:a16="http://schemas.microsoft.com/office/drawing/2014/main" id="{5DBAB8D0-CD52-4859-91D2-4C412000A34C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圓角矩形 11">
              <a:extLst>
                <a:ext uri="{FF2B5EF4-FFF2-40B4-BE49-F238E27FC236}">
                  <a16:creationId xmlns:a16="http://schemas.microsoft.com/office/drawing/2014/main" id="{520D1B71-1E13-489C-8BC2-FADC803A3D39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12">
              <a:extLst>
                <a:ext uri="{FF2B5EF4-FFF2-40B4-BE49-F238E27FC236}">
                  <a16:creationId xmlns:a16="http://schemas.microsoft.com/office/drawing/2014/main" id="{05386F63-6923-40C7-AACB-8F165EF65D9E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6EBDB4DC-F4CB-48B8-A323-672E89E34DDA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3E3FB6D3-F582-4771-8E8C-F2D265BDCF26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D7F8705-6291-4C72-BB6B-466CC6794EF9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D9E6DA20-7D62-4DEC-8A60-F79FC5A1435C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9ED3F804-37C5-41F9-B4DA-28F63EC3D912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1" name="圓角矩形 20">
                <a:extLst>
                  <a:ext uri="{FF2B5EF4-FFF2-40B4-BE49-F238E27FC236}">
                    <a16:creationId xmlns:a16="http://schemas.microsoft.com/office/drawing/2014/main" id="{01679302-96B4-41CE-B809-F868C47080D2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圓角矩形 21">
                <a:extLst>
                  <a:ext uri="{FF2B5EF4-FFF2-40B4-BE49-F238E27FC236}">
                    <a16:creationId xmlns:a16="http://schemas.microsoft.com/office/drawing/2014/main" id="{48017435-D098-4366-8122-A0AB16FD154B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圓角矩形 18">
              <a:extLst>
                <a:ext uri="{FF2B5EF4-FFF2-40B4-BE49-F238E27FC236}">
                  <a16:creationId xmlns:a16="http://schemas.microsoft.com/office/drawing/2014/main" id="{4B3C968D-28E8-4A21-998E-0A205F20605C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44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邊形 13">
            <a:extLst>
              <a:ext uri="{FF2B5EF4-FFF2-40B4-BE49-F238E27FC236}">
                <a16:creationId xmlns:a16="http://schemas.microsoft.com/office/drawing/2014/main" id="{F3F26F48-FB41-43D6-9A24-76A1B1B021F5}"/>
              </a:ext>
            </a:extLst>
          </p:cNvPr>
          <p:cNvSpPr/>
          <p:nvPr/>
        </p:nvSpPr>
        <p:spPr>
          <a:xfrm>
            <a:off x="-762000" y="-25400"/>
            <a:ext cx="5400000" cy="1080000"/>
          </a:xfrm>
          <a:prstGeom prst="parallelogram">
            <a:avLst>
              <a:gd name="adj" fmla="val 63806"/>
            </a:avLst>
          </a:prstGeom>
          <a:solidFill>
            <a:srgbClr val="51A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摘   要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3C379A1-C960-4C93-9BAC-68AB9AF43314}"/>
              </a:ext>
            </a:extLst>
          </p:cNvPr>
          <p:cNvGrpSpPr/>
          <p:nvPr/>
        </p:nvGrpSpPr>
        <p:grpSpPr>
          <a:xfrm>
            <a:off x="1737667" y="1290571"/>
            <a:ext cx="13883230" cy="363946"/>
            <a:chOff x="1737667" y="1290571"/>
            <a:chExt cx="13883230" cy="363946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DE0AECA6-FFE7-482E-9D22-79DC939ED42A}"/>
                </a:ext>
              </a:extLst>
            </p:cNvPr>
            <p:cNvSpPr/>
            <p:nvPr userDrawn="1"/>
          </p:nvSpPr>
          <p:spPr>
            <a:xfrm>
              <a:off x="1737667" y="1290571"/>
              <a:ext cx="363946" cy="363946"/>
            </a:xfrm>
            <a:prstGeom prst="ellipse">
              <a:avLst/>
            </a:prstGeom>
            <a:solidFill>
              <a:srgbClr val="51AE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84F27F4-5AA4-4178-9520-0B0064729E64}"/>
                </a:ext>
              </a:extLst>
            </p:cNvPr>
            <p:cNvCxnSpPr/>
            <p:nvPr userDrawn="1"/>
          </p:nvCxnSpPr>
          <p:spPr>
            <a:xfrm>
              <a:off x="1938000" y="1494395"/>
              <a:ext cx="13682897" cy="0"/>
            </a:xfrm>
            <a:prstGeom prst="line">
              <a:avLst/>
            </a:prstGeom>
            <a:ln w="76200">
              <a:solidFill>
                <a:srgbClr val="51AE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C63F541-3904-41AC-A1AE-15B4B5E98037}"/>
              </a:ext>
            </a:extLst>
          </p:cNvPr>
          <p:cNvSpPr txBox="1"/>
          <p:nvPr/>
        </p:nvSpPr>
        <p:spPr>
          <a:xfrm>
            <a:off x="680720" y="2317634"/>
            <a:ext cx="6007947" cy="361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TW" altLang="zh-TW" sz="2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本系統</a:t>
            </a:r>
            <a:r>
              <a:rPr lang="zh-TW" altLang="en-US" sz="26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想</a:t>
            </a:r>
            <a:r>
              <a:rPr lang="zh-TW" altLang="zh-TW" sz="2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藉由</a:t>
            </a:r>
            <a:r>
              <a:rPr lang="zh-TW" altLang="en-US" sz="2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虛擬人與</a:t>
            </a:r>
            <a:r>
              <a:rPr lang="zh-TW" altLang="zh-TW" sz="2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人工智慧的配合，達到</a:t>
            </a:r>
            <a:r>
              <a:rPr lang="zh-TW" altLang="zh-TW" sz="2600" b="1" kern="100" dirty="0">
                <a:solidFill>
                  <a:srgbClr val="FF5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虛擬人</a:t>
            </a:r>
            <a:r>
              <a:rPr lang="zh-TW" altLang="en-US" sz="2600" b="1" kern="1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能像人類般應對與長者聊天功能來陪伴長者</a:t>
            </a:r>
            <a:r>
              <a:rPr lang="zh-TW" altLang="zh-TW" sz="2600" b="1" kern="100" dirty="0">
                <a:solidFill>
                  <a:srgbClr val="FF5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600" b="1" kern="100" dirty="0">
                <a:solidFill>
                  <a:srgbClr val="FF505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並且</a:t>
            </a:r>
            <a:r>
              <a:rPr lang="zh-TW" altLang="en-US" sz="2600" b="1" kern="1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能使其進行</a:t>
            </a:r>
            <a:r>
              <a:rPr lang="en-US" altLang="zh-TW" sz="2600" b="1" kern="1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AI</a:t>
            </a:r>
            <a:r>
              <a:rPr lang="zh-TW" altLang="en-US" sz="2600" b="1" kern="1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換臉服務，換成使用者想要的人臉。</a:t>
            </a:r>
            <a:r>
              <a:rPr lang="zh-TW" altLang="en-US" sz="2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期望以此來增加高齡之科技、福利與照顧服務，並解決其身心健康問題</a:t>
            </a:r>
            <a:r>
              <a:rPr lang="zh-TW" altLang="zh-TW" sz="2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1710F9-8112-4756-9307-8089D945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8F372280-8568-4ACF-8B58-586654FF9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604" y="2163111"/>
            <a:ext cx="3928884" cy="392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7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商業模式和預估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</a:t>
            </a:r>
            <a:endParaRPr lang="en-US" altLang="zh-TW" sz="4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20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43AE2A-EE93-4202-94C3-2227B5E81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51602"/>
              </p:ext>
            </p:extLst>
          </p:nvPr>
        </p:nvGraphicFramePr>
        <p:xfrm>
          <a:off x="406401" y="1256121"/>
          <a:ext cx="11379198" cy="4973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6533">
                  <a:extLst>
                    <a:ext uri="{9D8B030D-6E8A-4147-A177-3AD203B41FA5}">
                      <a16:colId xmlns:a16="http://schemas.microsoft.com/office/drawing/2014/main" val="4050878721"/>
                    </a:ext>
                  </a:extLst>
                </a:gridCol>
                <a:gridCol w="2150533">
                  <a:extLst>
                    <a:ext uri="{9D8B030D-6E8A-4147-A177-3AD203B41FA5}">
                      <a16:colId xmlns:a16="http://schemas.microsoft.com/office/drawing/2014/main" val="909912313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155719015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500077561"/>
                    </a:ext>
                  </a:extLst>
                </a:gridCol>
                <a:gridCol w="2777065">
                  <a:extLst>
                    <a:ext uri="{9D8B030D-6E8A-4147-A177-3AD203B41FA5}">
                      <a16:colId xmlns:a16="http://schemas.microsoft.com/office/drawing/2014/main" val="3454060951"/>
                    </a:ext>
                  </a:extLst>
                </a:gridCol>
                <a:gridCol w="1896533">
                  <a:extLst>
                    <a:ext uri="{9D8B030D-6E8A-4147-A177-3AD203B41FA5}">
                      <a16:colId xmlns:a16="http://schemas.microsoft.com/office/drawing/2014/main" val="1349744912"/>
                    </a:ext>
                  </a:extLst>
                </a:gridCol>
              </a:tblGrid>
              <a:tr h="51480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關鍵合作夥伴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關鍵活動</a:t>
                      </a:r>
                      <a:endParaRPr lang="zh-TW" altLang="en-US" sz="2200" b="1" kern="1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價值主張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顧客關係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目標客群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218732"/>
                  </a:ext>
                </a:extLst>
              </a:tr>
              <a:tr h="851720">
                <a:tc row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政府和社福機構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健康保健醫療機構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長照單位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用戶反饋交流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持續</a:t>
                      </a: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技術升級與維護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提升長者生活質量、照顧陪伴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客製化服務和個人化設定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個性化的</a:t>
                      </a:r>
                      <a:r>
                        <a:rPr lang="en-US" altLang="zh-TW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互動體驗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定期用戶回饋和改進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高齡長者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有特殊照護需要者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醫療保健提供者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15383"/>
                  </a:ext>
                </a:extLst>
              </a:tr>
              <a:tr h="3269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關鍵資源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通路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867714"/>
                  </a:ext>
                </a:extLst>
              </a:tr>
              <a:tr h="143132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en-US" altLang="zh-TW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zh-TW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專業技術人員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社交媒體和線上宣傳</a:t>
                      </a:r>
                      <a:endParaRPr lang="en-US" altLang="zh-TW" sz="20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與長照單位合作試辦體驗活動</a:t>
                      </a:r>
                      <a:endParaRPr lang="zh-TW" sz="22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95551"/>
                  </a:ext>
                </a:extLst>
              </a:tr>
              <a:tr h="516530">
                <a:tc gridSpan="3">
                  <a:txBody>
                    <a:bodyPr/>
                    <a:lstStyle/>
                    <a:p>
                      <a:pPr marL="30480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成本結構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0480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收益流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623486"/>
                  </a:ext>
                </a:extLst>
              </a:tr>
              <a:tr h="959350">
                <a:tc grid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技術支持和維護費用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技術研發和</a:t>
                      </a: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系統整合成本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訂閱服務</a:t>
                      </a: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（比如持續的軟體更新和顧客支持）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販售此系統之直接收入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8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99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商業模式和預估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</a:t>
            </a:r>
            <a:endParaRPr lang="en-US" altLang="zh-TW" sz="4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D0101C3D-AE20-4B09-9938-28A243B96284}"/>
              </a:ext>
            </a:extLst>
          </p:cNvPr>
          <p:cNvGrpSpPr/>
          <p:nvPr/>
        </p:nvGrpSpPr>
        <p:grpSpPr>
          <a:xfrm>
            <a:off x="1069002" y="1354066"/>
            <a:ext cx="10053997" cy="4732719"/>
            <a:chOff x="636182" y="1223424"/>
            <a:chExt cx="10864937" cy="511445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F1715A0-D9A0-4DAF-BBD0-5E6F6FDBF738}"/>
                </a:ext>
              </a:extLst>
            </p:cNvPr>
            <p:cNvGrpSpPr/>
            <p:nvPr/>
          </p:nvGrpSpPr>
          <p:grpSpPr>
            <a:xfrm>
              <a:off x="636182" y="1223424"/>
              <a:ext cx="10864937" cy="1127738"/>
              <a:chOff x="636183" y="1223423"/>
              <a:chExt cx="10563192" cy="1154349"/>
            </a:xfrm>
          </p:grpSpPr>
          <p:grpSp>
            <p:nvGrpSpPr>
              <p:cNvPr id="38" name="群組 24">
                <a:extLst>
                  <a:ext uri="{FF2B5EF4-FFF2-40B4-BE49-F238E27FC236}">
                    <a16:creationId xmlns:a16="http://schemas.microsoft.com/office/drawing/2014/main" id="{F2AC32FF-4206-40ED-86FA-E40AA1CF4582}"/>
                  </a:ext>
                </a:extLst>
              </p:cNvPr>
              <p:cNvGrpSpPr/>
              <p:nvPr/>
            </p:nvGrpSpPr>
            <p:grpSpPr>
              <a:xfrm>
                <a:off x="636183" y="1223423"/>
                <a:ext cx="10563192" cy="1154349"/>
                <a:chOff x="2588040" y="1328760"/>
                <a:chExt cx="10716292" cy="1171080"/>
              </a:xfrm>
            </p:grpSpPr>
            <p:grpSp>
              <p:nvGrpSpPr>
                <p:cNvPr id="39" name="群組 4">
                  <a:extLst>
                    <a:ext uri="{FF2B5EF4-FFF2-40B4-BE49-F238E27FC236}">
                      <a16:creationId xmlns:a16="http://schemas.microsoft.com/office/drawing/2014/main" id="{D0E8300D-A178-4D37-A7AE-6277DF9B146A}"/>
                    </a:ext>
                  </a:extLst>
                </p:cNvPr>
                <p:cNvGrpSpPr/>
                <p:nvPr/>
              </p:nvGrpSpPr>
              <p:grpSpPr>
                <a:xfrm>
                  <a:off x="2985120" y="1540080"/>
                  <a:ext cx="10319212" cy="875880"/>
                  <a:chOff x="2985120" y="1540080"/>
                  <a:chExt cx="10319212" cy="875880"/>
                </a:xfrm>
              </p:grpSpPr>
              <p:sp>
                <p:nvSpPr>
                  <p:cNvPr id="43" name="＞形箭號 2">
                    <a:extLst>
                      <a:ext uri="{FF2B5EF4-FFF2-40B4-BE49-F238E27FC236}">
                        <a16:creationId xmlns:a16="http://schemas.microsoft.com/office/drawing/2014/main" id="{C8CDDBC4-445D-459A-BF5D-BBCD8241F4DC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1540080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DC4655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44" name="＞形箭號 3">
                    <a:extLst>
                      <a:ext uri="{FF2B5EF4-FFF2-40B4-BE49-F238E27FC236}">
                        <a16:creationId xmlns:a16="http://schemas.microsoft.com/office/drawing/2014/main" id="{328E5745-0B01-45CA-A04B-8D32CD850D91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160200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40" name="群組 6">
                  <a:extLst>
                    <a:ext uri="{FF2B5EF4-FFF2-40B4-BE49-F238E27FC236}">
                      <a16:creationId xmlns:a16="http://schemas.microsoft.com/office/drawing/2014/main" id="{3E5A734E-5C3B-4549-AFD5-6052E332E722}"/>
                    </a:ext>
                  </a:extLst>
                </p:cNvPr>
                <p:cNvGrpSpPr/>
                <p:nvPr/>
              </p:nvGrpSpPr>
              <p:grpSpPr>
                <a:xfrm>
                  <a:off x="2588040" y="1328760"/>
                  <a:ext cx="1171080" cy="1171080"/>
                  <a:chOff x="2588040" y="1328760"/>
                  <a:chExt cx="1171080" cy="1171080"/>
                </a:xfrm>
              </p:grpSpPr>
              <p:sp>
                <p:nvSpPr>
                  <p:cNvPr id="41" name="菱形 1">
                    <a:extLst>
                      <a:ext uri="{FF2B5EF4-FFF2-40B4-BE49-F238E27FC236}">
                        <a16:creationId xmlns:a16="http://schemas.microsoft.com/office/drawing/2014/main" id="{F6C09DEF-A917-4463-8FC8-BBCC7050D144}"/>
                      </a:ext>
                    </a:extLst>
                  </p:cNvPr>
                  <p:cNvSpPr/>
                  <p:nvPr/>
                </p:nvSpPr>
                <p:spPr>
                  <a:xfrm>
                    <a:off x="2588040" y="1328760"/>
                    <a:ext cx="1171080" cy="1171080"/>
                  </a:xfrm>
                  <a:prstGeom prst="diamond">
                    <a:avLst/>
                  </a:prstGeom>
                  <a:solidFill>
                    <a:srgbClr val="DC4655"/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42" name="文字方塊 5">
                    <a:extLst>
                      <a:ext uri="{FF2B5EF4-FFF2-40B4-BE49-F238E27FC236}">
                        <a16:creationId xmlns:a16="http://schemas.microsoft.com/office/drawing/2014/main" id="{BE8F5C1F-A9D1-4CD1-9B3C-603A24753982}"/>
                      </a:ext>
                    </a:extLst>
                  </p:cNvPr>
                  <p:cNvSpPr/>
                  <p:nvPr/>
                </p:nvSpPr>
                <p:spPr>
                  <a:xfrm>
                    <a:off x="2801160" y="156060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01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45" name="矩形 7">
                <a:extLst>
                  <a:ext uri="{FF2B5EF4-FFF2-40B4-BE49-F238E27FC236}">
                    <a16:creationId xmlns:a16="http://schemas.microsoft.com/office/drawing/2014/main" id="{5BBD2C8F-7E65-4AF3-9008-DE9B7A091E64}"/>
                  </a:ext>
                </a:extLst>
              </p:cNvPr>
              <p:cNvSpPr/>
              <p:nvPr/>
            </p:nvSpPr>
            <p:spPr>
              <a:xfrm>
                <a:off x="1765383" y="1593623"/>
                <a:ext cx="8822095" cy="57715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lvl="0"/>
                <a:r>
                  <a:rPr lang="en-US" altLang="zh-TW" sz="2400" b="1" kern="0" spc="-1" dirty="0">
                    <a:latin typeface="Arial"/>
                    <a:ea typeface="微軟正黑體"/>
                  </a:rPr>
                  <a:t>AI</a:t>
                </a:r>
                <a:r>
                  <a:rPr lang="zh-TW" altLang="en-US" sz="2400" b="1" kern="0" spc="-1" dirty="0">
                    <a:latin typeface="Arial"/>
                    <a:ea typeface="微軟正黑體"/>
                  </a:rPr>
                  <a:t>進步使系統能夠更智能、更個性化，以</a:t>
                </a:r>
                <a:r>
                  <a:rPr lang="zh-TW" altLang="en-US" sz="2800" b="1" kern="0" spc="-1" dirty="0">
                    <a:solidFill>
                      <a:srgbClr val="FF0066"/>
                    </a:solidFill>
                    <a:latin typeface="Arial"/>
                    <a:ea typeface="微軟正黑體"/>
                  </a:rPr>
                  <a:t>提高陪伴之質量</a:t>
                </a:r>
                <a:endParaRPr kumimoji="0" lang="en-US" sz="2000" b="0" i="0" u="none" strike="noStrike" kern="0" cap="none" spc="-1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C9F2732E-18A6-4127-8C78-3557FFA33C5D}"/>
                </a:ext>
              </a:extLst>
            </p:cNvPr>
            <p:cNvGrpSpPr/>
            <p:nvPr/>
          </p:nvGrpSpPr>
          <p:grpSpPr>
            <a:xfrm>
              <a:off x="636183" y="2552329"/>
              <a:ext cx="10864936" cy="1127738"/>
              <a:chOff x="636183" y="2709143"/>
              <a:chExt cx="10563192" cy="1154349"/>
            </a:xfrm>
          </p:grpSpPr>
          <p:grpSp>
            <p:nvGrpSpPr>
              <p:cNvPr id="46" name="群組 25">
                <a:extLst>
                  <a:ext uri="{FF2B5EF4-FFF2-40B4-BE49-F238E27FC236}">
                    <a16:creationId xmlns:a16="http://schemas.microsoft.com/office/drawing/2014/main" id="{5B444957-677B-48B1-9B36-F2AAA1D064CC}"/>
                  </a:ext>
                </a:extLst>
              </p:cNvPr>
              <p:cNvGrpSpPr/>
              <p:nvPr/>
            </p:nvGrpSpPr>
            <p:grpSpPr>
              <a:xfrm>
                <a:off x="636183" y="2709143"/>
                <a:ext cx="10563192" cy="1154349"/>
                <a:chOff x="2588040" y="2814480"/>
                <a:chExt cx="10716292" cy="1171080"/>
              </a:xfrm>
            </p:grpSpPr>
            <p:grpSp>
              <p:nvGrpSpPr>
                <p:cNvPr id="47" name="群組 8">
                  <a:extLst>
                    <a:ext uri="{FF2B5EF4-FFF2-40B4-BE49-F238E27FC236}">
                      <a16:creationId xmlns:a16="http://schemas.microsoft.com/office/drawing/2014/main" id="{3DD6F32E-DE37-4AFC-9339-344B593D3037}"/>
                    </a:ext>
                  </a:extLst>
                </p:cNvPr>
                <p:cNvGrpSpPr/>
                <p:nvPr/>
              </p:nvGrpSpPr>
              <p:grpSpPr>
                <a:xfrm>
                  <a:off x="2985120" y="2976480"/>
                  <a:ext cx="10319212" cy="875880"/>
                  <a:chOff x="2985120" y="2976480"/>
                  <a:chExt cx="10319212" cy="875880"/>
                </a:xfrm>
              </p:grpSpPr>
              <p:sp>
                <p:nvSpPr>
                  <p:cNvPr id="51" name="＞形箭號 9">
                    <a:extLst>
                      <a:ext uri="{FF2B5EF4-FFF2-40B4-BE49-F238E27FC236}">
                        <a16:creationId xmlns:a16="http://schemas.microsoft.com/office/drawing/2014/main" id="{B9EE90BF-6D00-4CB5-9038-3F151C9121BA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2976480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FF6600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52" name="＞形箭號 10">
                    <a:extLst>
                      <a:ext uri="{FF2B5EF4-FFF2-40B4-BE49-F238E27FC236}">
                        <a16:creationId xmlns:a16="http://schemas.microsoft.com/office/drawing/2014/main" id="{D198BE53-BC06-4B3F-BF33-59DDF70D5DF0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303840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48" name="群組 11">
                  <a:extLst>
                    <a:ext uri="{FF2B5EF4-FFF2-40B4-BE49-F238E27FC236}">
                      <a16:creationId xmlns:a16="http://schemas.microsoft.com/office/drawing/2014/main" id="{476EEFE3-6013-44CF-BC5F-FE5A936B7C16}"/>
                    </a:ext>
                  </a:extLst>
                </p:cNvPr>
                <p:cNvGrpSpPr/>
                <p:nvPr/>
              </p:nvGrpSpPr>
              <p:grpSpPr>
                <a:xfrm>
                  <a:off x="2588040" y="2814480"/>
                  <a:ext cx="1171080" cy="1171080"/>
                  <a:chOff x="2588040" y="2814480"/>
                  <a:chExt cx="1171080" cy="1171080"/>
                </a:xfrm>
              </p:grpSpPr>
              <p:sp>
                <p:nvSpPr>
                  <p:cNvPr id="49" name="菱形 12">
                    <a:extLst>
                      <a:ext uri="{FF2B5EF4-FFF2-40B4-BE49-F238E27FC236}">
                        <a16:creationId xmlns:a16="http://schemas.microsoft.com/office/drawing/2014/main" id="{DBDBCCF4-30DB-4EDF-9FF6-61E44AE93137}"/>
                      </a:ext>
                    </a:extLst>
                  </p:cNvPr>
                  <p:cNvSpPr/>
                  <p:nvPr/>
                </p:nvSpPr>
                <p:spPr>
                  <a:xfrm>
                    <a:off x="2588040" y="2814480"/>
                    <a:ext cx="1171080" cy="1171080"/>
                  </a:xfrm>
                  <a:prstGeom prst="diamond">
                    <a:avLst/>
                  </a:prstGeom>
                  <a:solidFill>
                    <a:srgbClr val="FF6600"/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50" name="文字方塊 13">
                    <a:extLst>
                      <a:ext uri="{FF2B5EF4-FFF2-40B4-BE49-F238E27FC236}">
                        <a16:creationId xmlns:a16="http://schemas.microsoft.com/office/drawing/2014/main" id="{626F721D-D6F0-4980-A663-787E65C1A7A1}"/>
                      </a:ext>
                    </a:extLst>
                  </p:cNvPr>
                  <p:cNvSpPr/>
                  <p:nvPr/>
                </p:nvSpPr>
                <p:spPr>
                  <a:xfrm>
                    <a:off x="2801160" y="304632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02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53" name="矩形 14">
                <a:extLst>
                  <a:ext uri="{FF2B5EF4-FFF2-40B4-BE49-F238E27FC236}">
                    <a16:creationId xmlns:a16="http://schemas.microsoft.com/office/drawing/2014/main" id="{B4B318FC-40FC-413A-9005-522CC1960ED2}"/>
                  </a:ext>
                </a:extLst>
              </p:cNvPr>
              <p:cNvSpPr/>
              <p:nvPr/>
            </p:nvSpPr>
            <p:spPr>
              <a:xfrm>
                <a:off x="1779354" y="3064103"/>
                <a:ext cx="9270094" cy="57715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kern="0" spc="-1" dirty="0">
                    <a:solidFill>
                      <a:srgbClr val="000000"/>
                    </a:solidFill>
                    <a:latin typeface="Arial"/>
                    <a:ea typeface="微軟正黑體"/>
                  </a:rPr>
                  <a:t>擴展更多群體，如兒童和殘障人士，以達</a:t>
                </a:r>
                <a:r>
                  <a:rPr lang="zh-TW" altLang="en-US" sz="2800" b="1" kern="0" spc="-1" dirty="0">
                    <a:solidFill>
                      <a:schemeClr val="accent2">
                        <a:lumMod val="75000"/>
                      </a:schemeClr>
                    </a:solidFill>
                    <a:latin typeface="Arial"/>
                    <a:ea typeface="微軟正黑體"/>
                  </a:rPr>
                  <a:t>市場擴展與多樣化</a:t>
                </a:r>
                <a:endParaRPr kumimoji="0" lang="en-US" sz="3200" b="0" i="0" u="none" strike="noStrike" kern="0" cap="none" spc="-1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90EB4E9F-3049-4760-A3BC-BD0647F50CE7}"/>
                </a:ext>
              </a:extLst>
            </p:cNvPr>
            <p:cNvGrpSpPr/>
            <p:nvPr/>
          </p:nvGrpSpPr>
          <p:grpSpPr>
            <a:xfrm>
              <a:off x="636183" y="3881234"/>
              <a:ext cx="10864936" cy="1127738"/>
              <a:chOff x="636183" y="4195223"/>
              <a:chExt cx="10563192" cy="1154349"/>
            </a:xfrm>
          </p:grpSpPr>
          <p:grpSp>
            <p:nvGrpSpPr>
              <p:cNvPr id="54" name="群組 26">
                <a:extLst>
                  <a:ext uri="{FF2B5EF4-FFF2-40B4-BE49-F238E27FC236}">
                    <a16:creationId xmlns:a16="http://schemas.microsoft.com/office/drawing/2014/main" id="{31A7009F-1692-49B4-AF98-E31884CB9441}"/>
                  </a:ext>
                </a:extLst>
              </p:cNvPr>
              <p:cNvGrpSpPr/>
              <p:nvPr/>
            </p:nvGrpSpPr>
            <p:grpSpPr>
              <a:xfrm>
                <a:off x="636183" y="4195223"/>
                <a:ext cx="10563192" cy="1154349"/>
                <a:chOff x="2588040" y="4300560"/>
                <a:chExt cx="10716292" cy="1171080"/>
              </a:xfrm>
            </p:grpSpPr>
            <p:grpSp>
              <p:nvGrpSpPr>
                <p:cNvPr id="55" name="群組 15">
                  <a:extLst>
                    <a:ext uri="{FF2B5EF4-FFF2-40B4-BE49-F238E27FC236}">
                      <a16:creationId xmlns:a16="http://schemas.microsoft.com/office/drawing/2014/main" id="{DDC43368-830E-4164-B0E0-B6D11639C6CE}"/>
                    </a:ext>
                  </a:extLst>
                </p:cNvPr>
                <p:cNvGrpSpPr/>
                <p:nvPr/>
              </p:nvGrpSpPr>
              <p:grpSpPr>
                <a:xfrm>
                  <a:off x="2985120" y="4462560"/>
                  <a:ext cx="10319212" cy="875880"/>
                  <a:chOff x="2985120" y="4462560"/>
                  <a:chExt cx="10319212" cy="875880"/>
                </a:xfrm>
              </p:grpSpPr>
              <p:sp>
                <p:nvSpPr>
                  <p:cNvPr id="59" name="＞形箭號 16">
                    <a:extLst>
                      <a:ext uri="{FF2B5EF4-FFF2-40B4-BE49-F238E27FC236}">
                        <a16:creationId xmlns:a16="http://schemas.microsoft.com/office/drawing/2014/main" id="{889946E4-C4DC-4C51-A85E-0399D6451D1C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4462560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FBE2C1"/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60" name="＞形箭號 17">
                    <a:extLst>
                      <a:ext uri="{FF2B5EF4-FFF2-40B4-BE49-F238E27FC236}">
                        <a16:creationId xmlns:a16="http://schemas.microsoft.com/office/drawing/2014/main" id="{A0876422-FBFB-476E-BE39-12CA1E6EB00C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452448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56" name="群組 18">
                  <a:extLst>
                    <a:ext uri="{FF2B5EF4-FFF2-40B4-BE49-F238E27FC236}">
                      <a16:creationId xmlns:a16="http://schemas.microsoft.com/office/drawing/2014/main" id="{5AF80879-5740-4945-A887-057A81923424}"/>
                    </a:ext>
                  </a:extLst>
                </p:cNvPr>
                <p:cNvGrpSpPr/>
                <p:nvPr/>
              </p:nvGrpSpPr>
              <p:grpSpPr>
                <a:xfrm>
                  <a:off x="2588040" y="4300560"/>
                  <a:ext cx="1171080" cy="1171080"/>
                  <a:chOff x="2588040" y="4300560"/>
                  <a:chExt cx="1171080" cy="1171080"/>
                </a:xfrm>
              </p:grpSpPr>
              <p:sp>
                <p:nvSpPr>
                  <p:cNvPr id="57" name="菱形 19">
                    <a:extLst>
                      <a:ext uri="{FF2B5EF4-FFF2-40B4-BE49-F238E27FC236}">
                        <a16:creationId xmlns:a16="http://schemas.microsoft.com/office/drawing/2014/main" id="{B2BFE2C8-43AF-4005-A4A6-A5C565324608}"/>
                      </a:ext>
                    </a:extLst>
                  </p:cNvPr>
                  <p:cNvSpPr/>
                  <p:nvPr/>
                </p:nvSpPr>
                <p:spPr>
                  <a:xfrm>
                    <a:off x="2588040" y="4300560"/>
                    <a:ext cx="1171080" cy="1171080"/>
                  </a:xfrm>
                  <a:prstGeom prst="diamond">
                    <a:avLst/>
                  </a:prstGeom>
                  <a:solidFill>
                    <a:srgbClr val="EE9012"/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58" name="文字方塊 20">
                    <a:extLst>
                      <a:ext uri="{FF2B5EF4-FFF2-40B4-BE49-F238E27FC236}">
                        <a16:creationId xmlns:a16="http://schemas.microsoft.com/office/drawing/2014/main" id="{869F9A5B-5475-42EF-879C-7781B38208A5}"/>
                      </a:ext>
                    </a:extLst>
                  </p:cNvPr>
                  <p:cNvSpPr/>
                  <p:nvPr/>
                </p:nvSpPr>
                <p:spPr>
                  <a:xfrm>
                    <a:off x="2801160" y="453240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03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61" name="矩形 21">
                <a:extLst>
                  <a:ext uri="{FF2B5EF4-FFF2-40B4-BE49-F238E27FC236}">
                    <a16:creationId xmlns:a16="http://schemas.microsoft.com/office/drawing/2014/main" id="{732A123B-E350-4CAD-A545-1A9C79D9A5C2}"/>
                  </a:ext>
                </a:extLst>
              </p:cNvPr>
              <p:cNvSpPr/>
              <p:nvPr/>
            </p:nvSpPr>
            <p:spPr>
              <a:xfrm>
                <a:off x="1794170" y="4550183"/>
                <a:ext cx="8822095" cy="57715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lvl="0"/>
                <a:r>
                  <a:rPr lang="zh-TW" altLang="en-US" sz="2400" b="1" kern="0" spc="-1" dirty="0">
                    <a:solidFill>
                      <a:srgbClr val="000000"/>
                    </a:solidFill>
                    <a:latin typeface="Arial"/>
                    <a:ea typeface="微軟正黑體"/>
                  </a:rPr>
                  <a:t>與智慧家庭、及個人設備無縫整合，做到</a:t>
                </a:r>
                <a:r>
                  <a:rPr lang="zh-TW" altLang="en-US" sz="2800" b="1" kern="0" spc="-1" dirty="0">
                    <a:solidFill>
                      <a:srgbClr val="A88000"/>
                    </a:solidFill>
                    <a:latin typeface="Arial"/>
                    <a:ea typeface="微軟正黑體"/>
                  </a:rPr>
                  <a:t>跨平台整合服務</a:t>
                </a:r>
                <a:endParaRPr kumimoji="0" lang="en-US" sz="3200" b="0" i="0" u="none" strike="noStrike" kern="0" cap="none" spc="-1" normalizeH="0" baseline="0" noProof="0" dirty="0">
                  <a:ln>
                    <a:noFill/>
                  </a:ln>
                  <a:solidFill>
                    <a:srgbClr val="A8800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37CCF30-893A-41C6-851B-62DACF5C884C}"/>
                </a:ext>
              </a:extLst>
            </p:cNvPr>
            <p:cNvGrpSpPr/>
            <p:nvPr/>
          </p:nvGrpSpPr>
          <p:grpSpPr>
            <a:xfrm>
              <a:off x="636183" y="5210139"/>
              <a:ext cx="10864936" cy="1127738"/>
              <a:chOff x="636183" y="5210138"/>
              <a:chExt cx="10563192" cy="1154349"/>
            </a:xfrm>
          </p:grpSpPr>
          <p:grpSp>
            <p:nvGrpSpPr>
              <p:cNvPr id="62" name="群組 26">
                <a:extLst>
                  <a:ext uri="{FF2B5EF4-FFF2-40B4-BE49-F238E27FC236}">
                    <a16:creationId xmlns:a16="http://schemas.microsoft.com/office/drawing/2014/main" id="{A2DE3C5A-0DD2-4180-8489-BC3A38AF3EA1}"/>
                  </a:ext>
                </a:extLst>
              </p:cNvPr>
              <p:cNvGrpSpPr/>
              <p:nvPr/>
            </p:nvGrpSpPr>
            <p:grpSpPr>
              <a:xfrm>
                <a:off x="636183" y="5210138"/>
                <a:ext cx="10563192" cy="1154349"/>
                <a:chOff x="2588040" y="4300560"/>
                <a:chExt cx="10716292" cy="1171080"/>
              </a:xfrm>
            </p:grpSpPr>
            <p:grpSp>
              <p:nvGrpSpPr>
                <p:cNvPr id="63" name="群組 15">
                  <a:extLst>
                    <a:ext uri="{FF2B5EF4-FFF2-40B4-BE49-F238E27FC236}">
                      <a16:creationId xmlns:a16="http://schemas.microsoft.com/office/drawing/2014/main" id="{340D933D-08E1-4ADF-9692-F0B44B8084D3}"/>
                    </a:ext>
                  </a:extLst>
                </p:cNvPr>
                <p:cNvGrpSpPr/>
                <p:nvPr/>
              </p:nvGrpSpPr>
              <p:grpSpPr>
                <a:xfrm>
                  <a:off x="2985120" y="4462560"/>
                  <a:ext cx="10319212" cy="875880"/>
                  <a:chOff x="2985120" y="4462560"/>
                  <a:chExt cx="10319212" cy="875880"/>
                </a:xfrm>
              </p:grpSpPr>
              <p:sp>
                <p:nvSpPr>
                  <p:cNvPr id="67" name="＞形箭號 16">
                    <a:extLst>
                      <a:ext uri="{FF2B5EF4-FFF2-40B4-BE49-F238E27FC236}">
                        <a16:creationId xmlns:a16="http://schemas.microsoft.com/office/drawing/2014/main" id="{679B975E-006B-4F1D-B960-0E6A9B61C634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4462560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FFD255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68" name="＞形箭號 17">
                    <a:extLst>
                      <a:ext uri="{FF2B5EF4-FFF2-40B4-BE49-F238E27FC236}">
                        <a16:creationId xmlns:a16="http://schemas.microsoft.com/office/drawing/2014/main" id="{5C5797E6-D8D9-4B2B-9C59-BAAF282D26C3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452448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64" name="群組 18">
                  <a:extLst>
                    <a:ext uri="{FF2B5EF4-FFF2-40B4-BE49-F238E27FC236}">
                      <a16:creationId xmlns:a16="http://schemas.microsoft.com/office/drawing/2014/main" id="{35609EC9-A3EB-4081-8AD8-C94DA4BB7E57}"/>
                    </a:ext>
                  </a:extLst>
                </p:cNvPr>
                <p:cNvGrpSpPr/>
                <p:nvPr/>
              </p:nvGrpSpPr>
              <p:grpSpPr>
                <a:xfrm>
                  <a:off x="2588040" y="4300560"/>
                  <a:ext cx="1171080" cy="1171080"/>
                  <a:chOff x="2588040" y="4300560"/>
                  <a:chExt cx="1171080" cy="1171080"/>
                </a:xfrm>
              </p:grpSpPr>
              <p:sp>
                <p:nvSpPr>
                  <p:cNvPr id="65" name="菱形 19">
                    <a:extLst>
                      <a:ext uri="{FF2B5EF4-FFF2-40B4-BE49-F238E27FC236}">
                        <a16:creationId xmlns:a16="http://schemas.microsoft.com/office/drawing/2014/main" id="{3EBFFD51-0606-4A6B-9123-FA1D5A70CF2C}"/>
                      </a:ext>
                    </a:extLst>
                  </p:cNvPr>
                  <p:cNvSpPr/>
                  <p:nvPr/>
                </p:nvSpPr>
                <p:spPr>
                  <a:xfrm>
                    <a:off x="2588040" y="4300560"/>
                    <a:ext cx="1171080" cy="1171080"/>
                  </a:xfrm>
                  <a:prstGeom prst="diamond">
                    <a:avLst/>
                  </a:prstGeom>
                  <a:solidFill>
                    <a:srgbClr val="FFD255">
                      <a:lumMod val="75000"/>
                    </a:srgbClr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66" name="文字方塊 20">
                    <a:extLst>
                      <a:ext uri="{FF2B5EF4-FFF2-40B4-BE49-F238E27FC236}">
                        <a16:creationId xmlns:a16="http://schemas.microsoft.com/office/drawing/2014/main" id="{57591F98-10A1-48C9-BC43-0E08436D9DAB}"/>
                      </a:ext>
                    </a:extLst>
                  </p:cNvPr>
                  <p:cNvSpPr/>
                  <p:nvPr/>
                </p:nvSpPr>
                <p:spPr>
                  <a:xfrm>
                    <a:off x="2801160" y="453240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04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69" name="矩形 21">
                <a:extLst>
                  <a:ext uri="{FF2B5EF4-FFF2-40B4-BE49-F238E27FC236}">
                    <a16:creationId xmlns:a16="http://schemas.microsoft.com/office/drawing/2014/main" id="{10236602-461C-4FFD-B994-F92D3701D40C}"/>
                  </a:ext>
                </a:extLst>
              </p:cNvPr>
              <p:cNvSpPr/>
              <p:nvPr/>
            </p:nvSpPr>
            <p:spPr>
              <a:xfrm>
                <a:off x="1794169" y="5565098"/>
                <a:ext cx="9267962" cy="57715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lvl="0"/>
                <a:r>
                  <a:rPr lang="zh-TW" altLang="en-US" sz="2400" b="1" kern="0" spc="-1" dirty="0">
                    <a:solidFill>
                      <a:srgbClr val="000000"/>
                    </a:solidFill>
                    <a:latin typeface="Arial"/>
                    <a:ea typeface="微軟正黑體"/>
                  </a:rPr>
                  <a:t>結合</a:t>
                </a:r>
                <a:r>
                  <a:rPr lang="en-US" altLang="zh-TW" sz="2400" b="1" kern="0" spc="-1" dirty="0">
                    <a:solidFill>
                      <a:srgbClr val="000000"/>
                    </a:solidFill>
                    <a:latin typeface="Arial"/>
                    <a:ea typeface="微軟正黑體"/>
                  </a:rPr>
                  <a:t>VR/AR</a:t>
                </a:r>
                <a:r>
                  <a:rPr lang="zh-TW" altLang="en-US" sz="2400" b="1" kern="0" spc="-1" dirty="0">
                    <a:solidFill>
                      <a:srgbClr val="000000"/>
                    </a:solidFill>
                    <a:latin typeface="Arial"/>
                    <a:ea typeface="微軟正黑體"/>
                  </a:rPr>
                  <a:t>技術，提供</a:t>
                </a:r>
                <a:r>
                  <a:rPr lang="zh-TW" altLang="en-US" sz="2800" b="1" kern="0" spc="-1" dirty="0">
                    <a:solidFill>
                      <a:schemeClr val="accent4">
                        <a:lumMod val="50000"/>
                      </a:schemeClr>
                    </a:solidFill>
                    <a:latin typeface="Arial"/>
                    <a:ea typeface="微軟正黑體"/>
                  </a:rPr>
                  <a:t>更真實的交互體驗和虛擬社交</a:t>
                </a:r>
                <a:endParaRPr kumimoji="0" lang="en-US" sz="3200" b="0" i="0" u="none" strike="noStrike" kern="0" cap="none" spc="-1" normalizeH="0" baseline="0" noProof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3385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91C18A-5596-45B5-93E9-C57A2815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2BBF2E-C1E1-4F4A-8CA9-C73E159CA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9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C5A949-BF60-4C79-AA6F-22A110E4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90FB3EF-61EC-445F-B8DA-A755B0575D9B}"/>
              </a:ext>
            </a:extLst>
          </p:cNvPr>
          <p:cNvSpPr txBox="1"/>
          <p:nvPr/>
        </p:nvSpPr>
        <p:spPr>
          <a:xfrm>
            <a:off x="6243144" y="70944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i="0" dirty="0">
                <a:solidFill>
                  <a:srgbClr val="266AA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產品與解決方案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0E9CBD-6FC8-41DD-AA9C-6EB2DB2A6F05}"/>
              </a:ext>
            </a:extLst>
          </p:cNvPr>
          <p:cNvSpPr txBox="1"/>
          <p:nvPr/>
        </p:nvSpPr>
        <p:spPr>
          <a:xfrm>
            <a:off x="6884275" y="224921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 i="0">
                <a:solidFill>
                  <a:srgbClr val="266AA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主要使用對象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1E957-47B3-4D1F-9F44-3CCED4CF0585}"/>
              </a:ext>
            </a:extLst>
          </p:cNvPr>
          <p:cNvSpPr txBox="1"/>
          <p:nvPr/>
        </p:nvSpPr>
        <p:spPr>
          <a:xfrm>
            <a:off x="6884275" y="40240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 i="0">
                <a:solidFill>
                  <a:srgbClr val="266AA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推廣策略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93B9C8-2533-42DB-B154-E94778FD937B}"/>
              </a:ext>
            </a:extLst>
          </p:cNvPr>
          <p:cNvSpPr txBox="1"/>
          <p:nvPr/>
        </p:nvSpPr>
        <p:spPr>
          <a:xfrm>
            <a:off x="6054232" y="5563777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3200" b="1" i="0">
                <a:solidFill>
                  <a:srgbClr val="266AA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商業模式和預期效益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11ED25-410B-477C-ACFE-099A52CB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712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1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559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產品與服務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解決的問題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營運與營收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產品與解決方案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B9C21EE-68F4-4AFB-97E2-A8E173B8C4C6}"/>
              </a:ext>
            </a:extLst>
          </p:cNvPr>
          <p:cNvGrpSpPr/>
          <p:nvPr/>
        </p:nvGrpSpPr>
        <p:grpSpPr>
          <a:xfrm>
            <a:off x="9975404" y="4607752"/>
            <a:ext cx="1836021" cy="1987651"/>
            <a:chOff x="3608270" y="1734525"/>
            <a:chExt cx="2644912" cy="286334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10D7937-A876-40ED-8EB3-E468BAAA3500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37" name="右彎箭號 26">
                <a:extLst>
                  <a:ext uri="{FF2B5EF4-FFF2-40B4-BE49-F238E27FC236}">
                    <a16:creationId xmlns:a16="http://schemas.microsoft.com/office/drawing/2014/main" id="{C3675A73-1922-4B0A-A64F-1AB5512CC8DD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2E444E9D-01DD-433D-93B2-1A9EE9CB52D5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9" name="圓角矩形 28">
                  <a:extLst>
                    <a:ext uri="{FF2B5EF4-FFF2-40B4-BE49-F238E27FC236}">
                      <a16:creationId xmlns:a16="http://schemas.microsoft.com/office/drawing/2014/main" id="{0007D822-AC1F-49DB-A42C-2F4D06C6DFDC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80A795D6-9432-409A-9E43-A51BC8253CE2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7A1A5E3-18E7-4869-9665-E959EBA64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33" name="右彎箭號 22">
                <a:extLst>
                  <a:ext uri="{FF2B5EF4-FFF2-40B4-BE49-F238E27FC236}">
                    <a16:creationId xmlns:a16="http://schemas.microsoft.com/office/drawing/2014/main" id="{6D9C4D64-DB5D-4AA7-8E52-CBE733D941A9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F4CCA56B-7F57-4726-88DC-D21D58D99BF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5" name="圓角矩形 24">
                  <a:extLst>
                    <a:ext uri="{FF2B5EF4-FFF2-40B4-BE49-F238E27FC236}">
                      <a16:creationId xmlns:a16="http://schemas.microsoft.com/office/drawing/2014/main" id="{6152821C-3B5D-4F7C-92F7-8A30C93ED383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251389A-EDAE-498F-9890-CCE68D76BDDF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19" name="圓角矩形 7">
              <a:extLst>
                <a:ext uri="{FF2B5EF4-FFF2-40B4-BE49-F238E27FC236}">
                  <a16:creationId xmlns:a16="http://schemas.microsoft.com/office/drawing/2014/main" id="{B084714C-AFA1-4120-83FB-6A297C4C11CB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8">
              <a:extLst>
                <a:ext uri="{FF2B5EF4-FFF2-40B4-BE49-F238E27FC236}">
                  <a16:creationId xmlns:a16="http://schemas.microsoft.com/office/drawing/2014/main" id="{8B9E7802-3089-47DB-88E3-DC86DEEDF554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9">
              <a:extLst>
                <a:ext uri="{FF2B5EF4-FFF2-40B4-BE49-F238E27FC236}">
                  <a16:creationId xmlns:a16="http://schemas.microsoft.com/office/drawing/2014/main" id="{8AE65A66-19A9-431C-99B9-557A964B1014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10">
              <a:extLst>
                <a:ext uri="{FF2B5EF4-FFF2-40B4-BE49-F238E27FC236}">
                  <a16:creationId xmlns:a16="http://schemas.microsoft.com/office/drawing/2014/main" id="{0F7681A3-CAE6-4FA5-B17C-FE2CA90BDFAD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圓角矩形 11">
              <a:extLst>
                <a:ext uri="{FF2B5EF4-FFF2-40B4-BE49-F238E27FC236}">
                  <a16:creationId xmlns:a16="http://schemas.microsoft.com/office/drawing/2014/main" id="{D7E1C3E1-4F9A-45FD-BEC9-B3089A48598E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12">
              <a:extLst>
                <a:ext uri="{FF2B5EF4-FFF2-40B4-BE49-F238E27FC236}">
                  <a16:creationId xmlns:a16="http://schemas.microsoft.com/office/drawing/2014/main" id="{3BCC6C5F-7BF7-4BA5-AF2B-9FC7CC7FB2F6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A06EBCF-2255-41FC-BF51-50849E62D7C6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D95B739-BEF4-4E85-B963-B3A054E57413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05D5F409-DE84-43FF-826B-03DEEBBEA819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D5271D47-344A-4203-884E-95C5E67C012C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7C55D6F-5A72-4B59-AA1F-D27F32287ED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1" name="圓角矩形 20">
                <a:extLst>
                  <a:ext uri="{FF2B5EF4-FFF2-40B4-BE49-F238E27FC236}">
                    <a16:creationId xmlns:a16="http://schemas.microsoft.com/office/drawing/2014/main" id="{2FD2AFD8-2921-4ACC-ADD8-EA4C15A6CE7C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圓角矩形 21">
                <a:extLst>
                  <a:ext uri="{FF2B5EF4-FFF2-40B4-BE49-F238E27FC236}">
                    <a16:creationId xmlns:a16="http://schemas.microsoft.com/office/drawing/2014/main" id="{0CB08FDB-FA52-4B4D-81A3-D5DA7ABF2982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圓角矩形 18">
              <a:extLst>
                <a:ext uri="{FF2B5EF4-FFF2-40B4-BE49-F238E27FC236}">
                  <a16:creationId xmlns:a16="http://schemas.microsoft.com/office/drawing/2014/main" id="{F088C0FC-9378-4B1E-B660-0DC2FC9C0169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51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產品與服務 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產品與解決方案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485668" y="201001"/>
            <a:ext cx="65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altLang="zh-TW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6B6BA69-BC14-412D-A180-DA71129A8679}"/>
              </a:ext>
            </a:extLst>
          </p:cNvPr>
          <p:cNvSpPr txBox="1"/>
          <p:nvPr/>
        </p:nvSpPr>
        <p:spPr>
          <a:xfrm>
            <a:off x="552548" y="2219648"/>
            <a:ext cx="7945920" cy="38563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>
                <a:solidFill>
                  <a:srgbClr val="FF5050"/>
                </a:solidFill>
              </a:rPr>
              <a:t>虛擬人物與互動介面</a:t>
            </a:r>
            <a:endParaRPr lang="en-US" altLang="zh-TW" sz="2800" dirty="0">
              <a:solidFill>
                <a:srgbClr val="FF505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    用戶通過語音和文字按鈕與虛擬人物進行互動</a:t>
            </a:r>
          </a:p>
          <a:p>
            <a:pPr>
              <a:spcBef>
                <a:spcPts val="600"/>
              </a:spcBef>
            </a:pPr>
            <a:r>
              <a:rPr lang="en-US" altLang="zh-TW" sz="2800" dirty="0">
                <a:solidFill>
                  <a:srgbClr val="FF5050"/>
                </a:solidFill>
              </a:rPr>
              <a:t>AI</a:t>
            </a:r>
            <a:r>
              <a:rPr lang="zh-TW" altLang="en-US" sz="2800" dirty="0">
                <a:solidFill>
                  <a:srgbClr val="FF5050"/>
                </a:solidFill>
              </a:rPr>
              <a:t>換臉功能</a:t>
            </a:r>
            <a:endParaRPr lang="en-US" altLang="zh-TW" sz="2800" dirty="0">
              <a:solidFill>
                <a:srgbClr val="FF505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　允許用戶自定虛擬人面貌，增強個人化體驗</a:t>
            </a:r>
          </a:p>
          <a:p>
            <a:pPr>
              <a:spcBef>
                <a:spcPts val="600"/>
              </a:spcBef>
            </a:pPr>
            <a:r>
              <a:rPr lang="zh-TW" altLang="en-US" sz="2800" dirty="0">
                <a:solidFill>
                  <a:srgbClr val="FF5050"/>
                </a:solidFill>
              </a:rPr>
              <a:t>遊戲模式與時間提醒</a:t>
            </a:r>
            <a:r>
              <a:rPr lang="zh-TW" altLang="en-US" dirty="0"/>
              <a:t>　</a:t>
            </a:r>
            <a:endParaRPr lang="en-US" altLang="zh-TW" dirty="0"/>
          </a:p>
          <a:p>
            <a:pPr marL="0" indent="0">
              <a:spcBef>
                <a:spcPts val="600"/>
              </a:spcBef>
              <a:buNone/>
            </a:pPr>
            <a:r>
              <a:rPr lang="zh-TW" altLang="en-US" dirty="0"/>
              <a:t>　結合日常時間管理提醒與各種互動遊戲功能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3D03E9-546B-4F1F-AA54-45580A43A640}"/>
              </a:ext>
            </a:extLst>
          </p:cNvPr>
          <p:cNvSpPr txBox="1"/>
          <p:nvPr/>
        </p:nvSpPr>
        <p:spPr>
          <a:xfrm>
            <a:off x="1666289" y="1334291"/>
            <a:ext cx="5313878" cy="7150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產品之服務功能構想說明</a:t>
            </a:r>
          </a:p>
        </p:txBody>
      </p: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營運與營收</a:t>
            </a:r>
          </a:p>
        </p:txBody>
      </p:sp>
      <p:sp>
        <p:nvSpPr>
          <p:cNvPr id="16" name="圓角矩形 9">
            <a:extLst>
              <a:ext uri="{FF2B5EF4-FFF2-40B4-BE49-F238E27FC236}">
                <a16:creationId xmlns:a16="http://schemas.microsoft.com/office/drawing/2014/main" id="{2721E5C0-7BF5-449D-BBFF-735DB79FB14F}"/>
              </a:ext>
            </a:extLst>
          </p:cNvPr>
          <p:cNvSpPr/>
          <p:nvPr/>
        </p:nvSpPr>
        <p:spPr>
          <a:xfrm>
            <a:off x="8210913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解決的問題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08B57D2-B9AC-459A-A413-1426D337C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4999" y="1276115"/>
            <a:ext cx="2891827" cy="493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0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產品與服務 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產品與解決方案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485668" y="201001"/>
            <a:ext cx="65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altLang="zh-TW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營運與營收</a:t>
            </a:r>
          </a:p>
        </p:txBody>
      </p:sp>
      <p:sp>
        <p:nvSpPr>
          <p:cNvPr id="16" name="圓角矩形 9">
            <a:extLst>
              <a:ext uri="{FF2B5EF4-FFF2-40B4-BE49-F238E27FC236}">
                <a16:creationId xmlns:a16="http://schemas.microsoft.com/office/drawing/2014/main" id="{2721E5C0-7BF5-449D-BBFF-735DB79FB14F}"/>
              </a:ext>
            </a:extLst>
          </p:cNvPr>
          <p:cNvSpPr/>
          <p:nvPr/>
        </p:nvSpPr>
        <p:spPr>
          <a:xfrm>
            <a:off x="8210913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解決的問題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9A7B7D4-7450-4A57-B898-445AB008FDBC}"/>
              </a:ext>
            </a:extLst>
          </p:cNvPr>
          <p:cNvGrpSpPr/>
          <p:nvPr/>
        </p:nvGrpSpPr>
        <p:grpSpPr>
          <a:xfrm>
            <a:off x="212526" y="1221969"/>
            <a:ext cx="2726003" cy="4653047"/>
            <a:chOff x="3571768" y="1364699"/>
            <a:chExt cx="2837051" cy="475892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674217D-8148-42CF-BB60-451553A02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71768" y="1364699"/>
              <a:ext cx="2837051" cy="475892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D81D0E-3D43-4CC5-BDE6-0F6923B78539}"/>
                </a:ext>
              </a:extLst>
            </p:cNvPr>
            <p:cNvSpPr/>
            <p:nvPr/>
          </p:nvSpPr>
          <p:spPr>
            <a:xfrm>
              <a:off x="5107779" y="4400550"/>
              <a:ext cx="1146567" cy="2952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2A7854-57A3-49BE-B53A-5785ED0BFBEB}"/>
              </a:ext>
            </a:extLst>
          </p:cNvPr>
          <p:cNvSpPr txBox="1"/>
          <p:nvPr/>
        </p:nvSpPr>
        <p:spPr>
          <a:xfrm>
            <a:off x="189058" y="5934463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點選互動觸發功能按鈕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7FC5133-94A1-4673-B8F4-F63F46E14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61" y="1235714"/>
            <a:ext cx="2777182" cy="463930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C0932314-08EB-4DCB-BB0E-6CA4F91CFA3C}"/>
              </a:ext>
            </a:extLst>
          </p:cNvPr>
          <p:cNvSpPr txBox="1"/>
          <p:nvPr/>
        </p:nvSpPr>
        <p:spPr>
          <a:xfrm>
            <a:off x="3335032" y="5934463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點打招呼觸發打招呼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1E5AEDB-2334-4B81-8010-D80759B4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0175" y="1243051"/>
            <a:ext cx="2751806" cy="4594758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83F375A4-80A5-453F-A406-0B5944DEC211}"/>
              </a:ext>
            </a:extLst>
          </p:cNvPr>
          <p:cNvSpPr txBox="1"/>
          <p:nvPr/>
        </p:nvSpPr>
        <p:spPr>
          <a:xfrm>
            <a:off x="6606063" y="5934463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點選換臉功能後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145E37D-B0BB-4465-9C37-04EBDDE87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212" y="1220779"/>
            <a:ext cx="2751805" cy="4639302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5B394271-9029-4CE1-B69B-7BED5DB10F27}"/>
              </a:ext>
            </a:extLst>
          </p:cNvPr>
          <p:cNvSpPr txBox="1"/>
          <p:nvPr/>
        </p:nvSpPr>
        <p:spPr>
          <a:xfrm>
            <a:off x="9353625" y="593446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就會變成相似的長相</a:t>
            </a: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0C810DB4-DDF3-4422-87E2-C5FD31704BD0}"/>
              </a:ext>
            </a:extLst>
          </p:cNvPr>
          <p:cNvSpPr/>
          <p:nvPr/>
        </p:nvSpPr>
        <p:spPr>
          <a:xfrm>
            <a:off x="8726415" y="3202564"/>
            <a:ext cx="743363" cy="793881"/>
          </a:xfrm>
          <a:prstGeom prst="right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0CEA52-A344-4721-8FE7-F5AE6968CCCB}"/>
              </a:ext>
            </a:extLst>
          </p:cNvPr>
          <p:cNvSpPr/>
          <p:nvPr/>
        </p:nvSpPr>
        <p:spPr>
          <a:xfrm>
            <a:off x="6494389" y="5132928"/>
            <a:ext cx="1101688" cy="2887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68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產品與服務 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產品與解決方案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485668" y="201001"/>
            <a:ext cx="65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altLang="zh-TW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營運與營收</a:t>
            </a:r>
          </a:p>
        </p:txBody>
      </p:sp>
      <p:sp>
        <p:nvSpPr>
          <p:cNvPr id="16" name="圓角矩形 9">
            <a:extLst>
              <a:ext uri="{FF2B5EF4-FFF2-40B4-BE49-F238E27FC236}">
                <a16:creationId xmlns:a16="http://schemas.microsoft.com/office/drawing/2014/main" id="{2721E5C0-7BF5-449D-BBFF-735DB79FB14F}"/>
              </a:ext>
            </a:extLst>
          </p:cNvPr>
          <p:cNvSpPr/>
          <p:nvPr/>
        </p:nvSpPr>
        <p:spPr>
          <a:xfrm>
            <a:off x="8210913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解決的問題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7</a:t>
            </a:fld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3DEBA82-232E-4DD9-8DDF-F7A395B040EB}"/>
              </a:ext>
            </a:extLst>
          </p:cNvPr>
          <p:cNvGrpSpPr/>
          <p:nvPr/>
        </p:nvGrpSpPr>
        <p:grpSpPr>
          <a:xfrm>
            <a:off x="264993" y="1257490"/>
            <a:ext cx="2751806" cy="5098859"/>
            <a:chOff x="9224212" y="1235714"/>
            <a:chExt cx="2751806" cy="5098859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F145E37D-B0BB-4465-9C37-04EBDDE8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24212" y="1235714"/>
              <a:ext cx="2751806" cy="4609432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5B394271-9029-4CE1-B69B-7BED5DB10F27}"/>
                </a:ext>
              </a:extLst>
            </p:cNvPr>
            <p:cNvSpPr txBox="1"/>
            <p:nvPr/>
          </p:nvSpPr>
          <p:spPr>
            <a:xfrm>
              <a:off x="9353620" y="5934463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點選遊戲模式就可玩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E2D7E3E-21D0-41CE-9BDD-21B882596BE5}"/>
              </a:ext>
            </a:extLst>
          </p:cNvPr>
          <p:cNvGrpSpPr/>
          <p:nvPr/>
        </p:nvGrpSpPr>
        <p:grpSpPr>
          <a:xfrm>
            <a:off x="6096000" y="1274636"/>
            <a:ext cx="2749471" cy="5098859"/>
            <a:chOff x="9225383" y="1235714"/>
            <a:chExt cx="2749471" cy="5098859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0E6F86C9-9881-4047-8976-56D55C37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46451" y="1235714"/>
              <a:ext cx="2707328" cy="4609432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70A824B-5272-40A9-9CE0-E24B6A9C9930}"/>
                </a:ext>
              </a:extLst>
            </p:cNvPr>
            <p:cNvSpPr txBox="1"/>
            <p:nvPr/>
          </p:nvSpPr>
          <p:spPr>
            <a:xfrm>
              <a:off x="9225383" y="5934463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點選語音就可語音輸入</a:t>
              </a:r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095E63E2-FC69-4EC4-89E6-C9520D583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271" y="1274636"/>
            <a:ext cx="2707328" cy="4545559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78F11A60-0B1D-4D6C-9ADE-234A0C9A38E0}"/>
              </a:ext>
            </a:extLst>
          </p:cNvPr>
          <p:cNvSpPr txBox="1"/>
          <p:nvPr/>
        </p:nvSpPr>
        <p:spPr>
          <a:xfrm>
            <a:off x="9048128" y="5949971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文字輸入就可輸入文字</a:t>
            </a: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3C8A95BF-51D9-43F3-A87E-323CFAAAFF30}"/>
              </a:ext>
            </a:extLst>
          </p:cNvPr>
          <p:cNvGrpSpPr/>
          <p:nvPr/>
        </p:nvGrpSpPr>
        <p:grpSpPr>
          <a:xfrm>
            <a:off x="3126962" y="1272153"/>
            <a:ext cx="2751806" cy="5074749"/>
            <a:chOff x="9224212" y="1259824"/>
            <a:chExt cx="2751806" cy="5074749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3B439A7A-7398-4ABB-93F4-FE33DCD70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24212" y="1259824"/>
              <a:ext cx="2751806" cy="4561212"/>
            </a:xfrm>
            <a:prstGeom prst="rect">
              <a:avLst/>
            </a:prstGeom>
          </p:spPr>
        </p:pic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321F593D-25F8-489E-A842-98FEBE04CEC6}"/>
                </a:ext>
              </a:extLst>
            </p:cNvPr>
            <p:cNvSpPr txBox="1"/>
            <p:nvPr/>
          </p:nvSpPr>
          <p:spPr>
            <a:xfrm>
              <a:off x="9225387" y="5934463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點預設按鈕會引導回應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725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產品與解決方案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485668" y="201001"/>
            <a:ext cx="65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altLang="zh-TW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產品與服務 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營運與營收</a:t>
            </a:r>
          </a:p>
        </p:txBody>
      </p:sp>
      <p:sp>
        <p:nvSpPr>
          <p:cNvPr id="37" name="圓角矩形 9">
            <a:extLst>
              <a:ext uri="{FF2B5EF4-FFF2-40B4-BE49-F238E27FC236}">
                <a16:creationId xmlns:a16="http://schemas.microsoft.com/office/drawing/2014/main" id="{553F55A4-F368-4945-8046-0751887136CC}"/>
              </a:ext>
            </a:extLst>
          </p:cNvPr>
          <p:cNvSpPr/>
          <p:nvPr/>
        </p:nvSpPr>
        <p:spPr>
          <a:xfrm>
            <a:off x="8210913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解決的問題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27C225-EE30-4638-A34E-43F83503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8</a:t>
            </a:fld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CAA7D23-8BDF-4DC7-B904-6C5A76F39F74}"/>
              </a:ext>
            </a:extLst>
          </p:cNvPr>
          <p:cNvGrpSpPr/>
          <p:nvPr/>
        </p:nvGrpSpPr>
        <p:grpSpPr>
          <a:xfrm>
            <a:off x="1446682" y="1435262"/>
            <a:ext cx="3276803" cy="4701959"/>
            <a:chOff x="1378934" y="1569313"/>
            <a:chExt cx="2616897" cy="3245474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CB061CAB-CCD5-4968-B157-0438D745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8934" y="1569313"/>
              <a:ext cx="2616897" cy="3245474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864BF60-DA15-4BD5-99FD-5763594FFE47}"/>
                </a:ext>
              </a:extLst>
            </p:cNvPr>
            <p:cNvSpPr txBox="1"/>
            <p:nvPr/>
          </p:nvSpPr>
          <p:spPr>
            <a:xfrm>
              <a:off x="3194604" y="1601974"/>
              <a:ext cx="720996" cy="658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開發</a:t>
              </a:r>
              <a:endPara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創新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AF13632-1BCF-4CBE-AA14-D6D3D6DF895B}"/>
                </a:ext>
              </a:extLst>
            </p:cNvPr>
            <p:cNvSpPr txBox="1"/>
            <p:nvPr/>
          </p:nvSpPr>
          <p:spPr>
            <a:xfrm>
              <a:off x="3203848" y="2427734"/>
              <a:ext cx="720996" cy="658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</a:t>
              </a:r>
              <a:endPara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支持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46CF0B6-6E44-4869-9180-9FBFB45C967A}"/>
                </a:ext>
              </a:extLst>
            </p:cNvPr>
            <p:cNvSpPr txBox="1"/>
            <p:nvPr/>
          </p:nvSpPr>
          <p:spPr>
            <a:xfrm>
              <a:off x="3205994" y="3293440"/>
              <a:ext cx="720996" cy="658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推廣</a:t>
              </a:r>
              <a:endPara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銷售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F740CD0-73F4-4090-A6D7-C61766721F04}"/>
                </a:ext>
              </a:extLst>
            </p:cNvPr>
            <p:cNvSpPr txBox="1"/>
            <p:nvPr/>
          </p:nvSpPr>
          <p:spPr>
            <a:xfrm>
              <a:off x="3206766" y="4097148"/>
              <a:ext cx="720996" cy="658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合作</a:t>
              </a:r>
              <a:endPara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夥伴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416E1C8-AC15-4A09-B3AF-6BFA4D8F9347}"/>
              </a:ext>
            </a:extLst>
          </p:cNvPr>
          <p:cNvSpPr/>
          <p:nvPr/>
        </p:nvSpPr>
        <p:spPr>
          <a:xfrm>
            <a:off x="4867748" y="1559970"/>
            <a:ext cx="7119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研發以改善產品的功能和用戶體驗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，包括更準確的語言交互、情感判別等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61F29C9-12CE-4897-9439-BEC7780E3F94}"/>
              </a:ext>
            </a:extLst>
          </p:cNvPr>
          <p:cNvSpPr/>
          <p:nvPr/>
        </p:nvSpPr>
        <p:spPr>
          <a:xfrm>
            <a:off x="4907145" y="2798749"/>
            <a:ext cx="7119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提供全面的客戶支援服務，包括技術幫助、常見問題解答等</a:t>
            </a:r>
            <a:r>
              <a:rPr lang="zh-TW" altLang="en-US" sz="2400" b="1" dirty="0">
                <a:solidFill>
                  <a:srgbClr val="FF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售後服務</a:t>
            </a:r>
            <a:endParaRPr lang="en-US" altLang="zh-TW" sz="2400" b="1" dirty="0">
              <a:solidFill>
                <a:srgbClr val="FF66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F0DACB5-C70E-483A-8247-E4E0DD23C67F}"/>
              </a:ext>
            </a:extLst>
          </p:cNvPr>
          <p:cNvSpPr/>
          <p:nvPr/>
        </p:nvSpPr>
        <p:spPr>
          <a:xfrm>
            <a:off x="4899036" y="4003977"/>
            <a:ext cx="6956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2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線上平台、合作夥伴和直接銷售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等多元渠道來銷售產品，並進行市場推廣以提升品牌知名度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D136679-D8E7-4068-BF47-1E0633BC7B8A}"/>
              </a:ext>
            </a:extLst>
          </p:cNvPr>
          <p:cNvSpPr/>
          <p:nvPr/>
        </p:nvSpPr>
        <p:spPr>
          <a:xfrm>
            <a:off x="4899036" y="5221559"/>
            <a:ext cx="6956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與醫療機構、長期照護中心建立合作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，共同開發與改善功能項目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52AA416-AC70-459A-9846-A6AB67919EF2}"/>
              </a:ext>
            </a:extLst>
          </p:cNvPr>
          <p:cNvSpPr txBox="1"/>
          <p:nvPr/>
        </p:nvSpPr>
        <p:spPr>
          <a:xfrm>
            <a:off x="311951" y="3660935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營運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模式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892E2680-3EBE-4328-A8BB-9700D33BE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206" r="46856">
                        <a14:foregroundMark x1="24707" y1="37988" x2="24707" y2="37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75" r="47937" b="32330"/>
          <a:stretch/>
        </p:blipFill>
        <p:spPr>
          <a:xfrm>
            <a:off x="299920" y="2543831"/>
            <a:ext cx="1146762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4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產品與解決方案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485668" y="201001"/>
            <a:ext cx="65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altLang="zh-TW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產品與服務 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營運與營收</a:t>
            </a:r>
          </a:p>
        </p:txBody>
      </p:sp>
      <p:sp>
        <p:nvSpPr>
          <p:cNvPr id="37" name="圓角矩形 9">
            <a:extLst>
              <a:ext uri="{FF2B5EF4-FFF2-40B4-BE49-F238E27FC236}">
                <a16:creationId xmlns:a16="http://schemas.microsoft.com/office/drawing/2014/main" id="{553F55A4-F368-4945-8046-0751887136CC}"/>
              </a:ext>
            </a:extLst>
          </p:cNvPr>
          <p:cNvSpPr/>
          <p:nvPr/>
        </p:nvSpPr>
        <p:spPr>
          <a:xfrm>
            <a:off x="8210913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解決的問題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27C225-EE30-4638-A34E-43F83503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A8C58E0-31CC-45BC-82E5-881F2A92224E}"/>
              </a:ext>
            </a:extLst>
          </p:cNvPr>
          <p:cNvGrpSpPr/>
          <p:nvPr/>
        </p:nvGrpSpPr>
        <p:grpSpPr>
          <a:xfrm>
            <a:off x="640080" y="2667740"/>
            <a:ext cx="4706539" cy="3637508"/>
            <a:chOff x="640080" y="2202430"/>
            <a:chExt cx="4960620" cy="3833878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43C71E5-A650-4BF4-8FD7-B6371BE5E479}"/>
                </a:ext>
              </a:extLst>
            </p:cNvPr>
            <p:cNvSpPr/>
            <p:nvPr/>
          </p:nvSpPr>
          <p:spPr>
            <a:xfrm>
              <a:off x="640080" y="3108959"/>
              <a:ext cx="4960620" cy="29273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用戶</a:t>
              </a:r>
              <a:r>
                <a:rPr lang="zh-TW" altLang="en-US" sz="24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支付月費或年費</a:t>
              </a: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獲得系統使用權和定期更新</a:t>
              </a:r>
              <a:endPara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包括</a:t>
              </a:r>
              <a:r>
                <a:rPr lang="zh-TW" altLang="en-US" sz="24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基礎版和高級版訂閱</a:t>
              </a: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，提供更多功能或個性化選項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7A4597C-6814-4DA6-820C-7CB39C42851A}"/>
                </a:ext>
              </a:extLst>
            </p:cNvPr>
            <p:cNvSpPr txBox="1"/>
            <p:nvPr/>
          </p:nvSpPr>
          <p:spPr>
            <a:xfrm>
              <a:off x="1899543" y="2202430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4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訂閱服務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78FBA39-042C-4E33-8B1E-A34A0C20B9B6}"/>
              </a:ext>
            </a:extLst>
          </p:cNvPr>
          <p:cNvGrpSpPr/>
          <p:nvPr/>
        </p:nvGrpSpPr>
        <p:grpSpPr>
          <a:xfrm>
            <a:off x="6866172" y="2667740"/>
            <a:ext cx="4685748" cy="3637507"/>
            <a:chOff x="6591300" y="2185420"/>
            <a:chExt cx="4960620" cy="3850888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30158BE9-DFB7-4B24-A830-E194911FB7E7}"/>
                </a:ext>
              </a:extLst>
            </p:cNvPr>
            <p:cNvSpPr/>
            <p:nvPr/>
          </p:nvSpPr>
          <p:spPr>
            <a:xfrm>
              <a:off x="6591300" y="3108959"/>
              <a:ext cx="4960620" cy="292734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供</a:t>
              </a:r>
              <a:r>
                <a:rPr lang="zh-TW" altLang="en-US" sz="24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醫療機構</a:t>
              </a: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等單位</a:t>
              </a:r>
              <a:r>
                <a:rPr lang="zh-TW" altLang="en-US" sz="24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批量購買</a:t>
              </a:r>
              <a:endParaRPr lang="en-US" altLang="zh-TW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根據購買授權數量提供對應的折扣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B7B7544-6579-4316-B434-72308CFB9E1E}"/>
                </a:ext>
              </a:extLst>
            </p:cNvPr>
            <p:cNvSpPr txBox="1"/>
            <p:nvPr/>
          </p:nvSpPr>
          <p:spPr>
            <a:xfrm>
              <a:off x="7850764" y="2185420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批量授權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F210FCF-97AA-4CC9-81AC-76794904E48E}"/>
              </a:ext>
            </a:extLst>
          </p:cNvPr>
          <p:cNvGrpSpPr/>
          <p:nvPr/>
        </p:nvGrpSpPr>
        <p:grpSpPr>
          <a:xfrm>
            <a:off x="4554253" y="1053503"/>
            <a:ext cx="3069573" cy="1689914"/>
            <a:chOff x="4554253" y="959719"/>
            <a:chExt cx="3069573" cy="1689914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3694531C-29B9-4400-B378-59808C3663E9}"/>
                </a:ext>
              </a:extLst>
            </p:cNvPr>
            <p:cNvSpPr txBox="1"/>
            <p:nvPr/>
          </p:nvSpPr>
          <p:spPr>
            <a:xfrm>
              <a:off x="4554253" y="1880192"/>
              <a:ext cx="30695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營收模式</a:t>
              </a: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9FBA6D1A-3FAE-4F28-95B4-2609BB493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59125" r="9545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29" t="14488" r="7856" b="35222"/>
            <a:stretch/>
          </p:blipFill>
          <p:spPr>
            <a:xfrm>
              <a:off x="5745849" y="959719"/>
              <a:ext cx="686380" cy="101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1630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1334</Words>
  <Application>Microsoft Office PowerPoint</Application>
  <PresentationFormat>寬螢幕</PresentationFormat>
  <Paragraphs>308</Paragraphs>
  <Slides>22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微軟正黑體</vt:lpstr>
      <vt:lpstr>Arial</vt:lpstr>
      <vt:lpstr>Calibri</vt:lpstr>
      <vt:lpstr>Calibri Light</vt:lpstr>
      <vt:lpstr>Webdings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11046066_鍾柏安</dc:creator>
  <cp:lastModifiedBy>11046066_鍾柏安</cp:lastModifiedBy>
  <cp:revision>925</cp:revision>
  <dcterms:created xsi:type="dcterms:W3CDTF">2024-04-16T16:54:36Z</dcterms:created>
  <dcterms:modified xsi:type="dcterms:W3CDTF">2024-05-14T17:41:07Z</dcterms:modified>
</cp:coreProperties>
</file>